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10"/>
    <p:sldId id="259" r:id="rId11"/>
    <p:sldId id="260" r:id="rId12"/>
    <p:sldId id="261" r:id="rId13"/>
    <p:sldId id="262" r:id="rId14"/>
  </p:sldIdLst>
  <p:sldSz cx="1219211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数据质量问题严重影响横向比较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0B12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288000" cy="6858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900000" y="6210000"/>
            <a:ext cx="288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00000" y="2160000"/>
            <a:ext cx="10392119" cy="21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5400" b="1" i="0">
                <a:solidFill>
                  <a:srgbClr val="0F172A"/>
                </a:solidFill>
                <a:latin typeface="Microsoft YaHei"/>
                <a:ea typeface="Microsoft YaHei"/>
              </a:rPr>
              <a:t>2026年5月电影市场数据报告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0000" y="4680000"/>
            <a:ext cx="10392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0" i="0">
                <a:solidFill>
                  <a:srgbClr val="CBD5E1"/>
                </a:solidFill>
                <a:latin typeface="Microsoft YaHei"/>
                <a:ea typeface="Microsoft YaHei"/>
              </a:rPr>
              <a:t>数据范围：2026.04.30 - 2026.05.30 | 共30部影片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01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核心结论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30部影片中，73%票房数据缺失，市场透明度不足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精确票房总额约18.75亿元，头部集中效应显著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《给阿嬷的情书》票房+评分双冠军（13.75亿，9.2分）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口碑与票房在头部呈现正相关，但样本量有限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中国香港经典重映片（纵横四海）叫好不叫座（数据缺失）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02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票房 Top5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07200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64000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64000" y="1872000"/>
            <a:ext cx="1920023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4000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2563EB"/>
                </a:solidFill>
                <a:latin typeface="Microsoft YaHei"/>
                <a:ea typeface="Microsoft YaHei"/>
              </a:rPr>
              <a:t>137,461万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4011" y="4104000"/>
            <a:ext cx="90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4000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给阿嬷的情书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4000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剧情/家庭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043223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000023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3000023" y="1872000"/>
            <a:ext cx="1920023" cy="144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180023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0EA5E9"/>
                </a:solidFill>
                <a:latin typeface="Microsoft YaHei"/>
                <a:ea typeface="Microsoft YaHei"/>
              </a:rPr>
              <a:t>48,260万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10034" y="4104000"/>
            <a:ext cx="900000" cy="28800"/>
          </a:xfrm>
          <a:prstGeom prst="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180023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消失的人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80023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悬疑/犯罪/剧情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179246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136046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136046" y="1872000"/>
            <a:ext cx="1920023" cy="144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316046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8B5CF6"/>
                </a:solidFill>
                <a:latin typeface="Microsoft YaHei"/>
                <a:ea typeface="Microsoft YaHei"/>
              </a:rPr>
              <a:t>1,768万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646057" y="4104000"/>
            <a:ext cx="900000" cy="28800"/>
          </a:xfrm>
          <a:prstGeom prst="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316046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猪猪侠大电影之竞速小英雄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16046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动画/冒险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15269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7272069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7272069" y="1872000"/>
            <a:ext cx="1920023" cy="144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452069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10B981"/>
                </a:solidFill>
                <a:latin typeface="Microsoft YaHei"/>
                <a:ea typeface="Microsoft YaHei"/>
              </a:rPr>
              <a:t>&gt;=5,000万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782080" y="4104000"/>
            <a:ext cx="900000" cy="2880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452069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寒战1994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52069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剧情/动作/犯罪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9451292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9408092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9408092" y="1872000"/>
            <a:ext cx="1920023" cy="14400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588092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F59E0B"/>
                </a:solidFill>
                <a:latin typeface="Microsoft YaHei"/>
                <a:ea typeface="Microsoft YaHei"/>
              </a:rPr>
              <a:t>&gt;=5,000万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18103" y="4104000"/>
            <a:ext cx="900000" cy="288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588092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穿普拉达的女王2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88092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剧情/喜剧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03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评分 Top5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07200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64000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64000" y="1872000"/>
            <a:ext cx="1920023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4000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2563EB"/>
                </a:solidFill>
                <a:latin typeface="Microsoft YaHei"/>
                <a:ea typeface="Microsoft YaHei"/>
              </a:rPr>
              <a:t>9.2分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4011" y="4104000"/>
            <a:ext cx="90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4000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给阿嬷的情书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4000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74.6万人评分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043223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000023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3000023" y="1872000"/>
            <a:ext cx="1920023" cy="144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180023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0EA5E9"/>
                </a:solidFill>
                <a:latin typeface="Microsoft YaHei"/>
                <a:ea typeface="Microsoft YaHei"/>
              </a:rPr>
              <a:t>8.8分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10034" y="4104000"/>
            <a:ext cx="900000" cy="28800"/>
          </a:xfrm>
          <a:prstGeom prst="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180023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纵横四海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80023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49万人评分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179246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136046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136046" y="1872000"/>
            <a:ext cx="1920023" cy="144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316046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8B5CF6"/>
                </a:solidFill>
                <a:latin typeface="Microsoft YaHei"/>
                <a:ea typeface="Microsoft YaHei"/>
              </a:rPr>
              <a:t>8.7分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646057" y="4104000"/>
            <a:ext cx="900000" cy="28800"/>
          </a:xfrm>
          <a:prstGeom prst="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316046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记忆碎片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16046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诺兰悬疑经典重映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15269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7272069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7272069" y="1872000"/>
            <a:ext cx="1920023" cy="144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452069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10B981"/>
                </a:solidFill>
                <a:latin typeface="Microsoft YaHei"/>
                <a:ea typeface="Microsoft YaHei"/>
              </a:rPr>
              <a:t>7.5分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782080" y="4104000"/>
            <a:ext cx="900000" cy="2880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452069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绵羊侦探团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52069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2.5万人评分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9451292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9408092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9408092" y="1872000"/>
            <a:ext cx="1920023" cy="14400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588092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F59E0B"/>
                </a:solidFill>
                <a:latin typeface="Microsoft YaHei"/>
                <a:ea typeface="Microsoft YaHei"/>
              </a:rPr>
              <a:t>7.5分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18103" y="4104000"/>
            <a:ext cx="900000" cy="288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588092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小马宝莉：新世代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88092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喜剧/动画/家庭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04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类型分布（17种类型）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07200" y="1663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64000" y="1620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64000" y="1620000"/>
            <a:ext cx="3344039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115999" y="1944000"/>
            <a:ext cx="360000" cy="360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999" y="1944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84000" y="1944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剧情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5999" y="2484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约15部次，最活跃类型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467239" y="1663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424039" y="1620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424039" y="1620000"/>
            <a:ext cx="3344039" cy="144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4676038" y="1944000"/>
            <a:ext cx="360000" cy="360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676038" y="1944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4039" y="1944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动画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76038" y="2484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约6部，国产+进口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027278" y="1663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7984078" y="1620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7984078" y="1620000"/>
            <a:ext cx="3344039" cy="144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8236077" y="1944000"/>
            <a:ext cx="360000" cy="360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236077" y="1944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04078" y="1944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喜剧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36077" y="2484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约6部，含多类型混搭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07200" y="4102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864000" y="4059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864000" y="4059000"/>
            <a:ext cx="3344039" cy="144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1" name="Rounded Rectangle 30"/>
          <p:cNvSpPr/>
          <p:nvPr/>
        </p:nvSpPr>
        <p:spPr>
          <a:xfrm>
            <a:off x="1115999" y="4383000"/>
            <a:ext cx="360000" cy="360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1115999" y="4383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584000" y="4383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悬疑/惊悚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15999" y="4923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约8部，竞争激烈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467239" y="4102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4424039" y="4059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4424039" y="4059000"/>
            <a:ext cx="3344039" cy="14400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8" name="Rounded Rectangle 37"/>
          <p:cNvSpPr/>
          <p:nvPr/>
        </p:nvSpPr>
        <p:spPr>
          <a:xfrm>
            <a:off x="4676038" y="4383000"/>
            <a:ext cx="360000" cy="36000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4676038" y="4383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44039" y="4383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纪录片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76038" y="4923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3部，商业表现弱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8027278" y="4102200"/>
            <a:ext cx="3344039" cy="2223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3" name="Rounded Rectangle 42"/>
          <p:cNvSpPr/>
          <p:nvPr/>
        </p:nvSpPr>
        <p:spPr>
          <a:xfrm>
            <a:off x="7984078" y="4059000"/>
            <a:ext cx="3344039" cy="2223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4" name="Rounded Rectangle 43"/>
          <p:cNvSpPr/>
          <p:nvPr/>
        </p:nvSpPr>
        <p:spPr>
          <a:xfrm>
            <a:off x="7984078" y="4059000"/>
            <a:ext cx="3344039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5" name="Rounded Rectangle 44"/>
          <p:cNvSpPr/>
          <p:nvPr/>
        </p:nvSpPr>
        <p:spPr>
          <a:xfrm>
            <a:off x="8236077" y="4383000"/>
            <a:ext cx="360000" cy="360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236077" y="4383000"/>
            <a:ext cx="360000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 i="0">
                <a:solidFill>
                  <a:srgbClr val="FFFFFF"/>
                </a:solidFill>
                <a:latin typeface="Microsoft YaHei"/>
                <a:ea typeface="Microsoft YaHei"/>
              </a:rPr>
              <a:t>06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704078" y="4383000"/>
            <a:ext cx="2444039" cy="36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爱情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236077" y="4923000"/>
            <a:ext cx="2840040" cy="1215001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 i="0">
                <a:solidFill>
                  <a:srgbClr val="334155"/>
                </a:solidFill>
                <a:latin typeface="Microsoft YaHei"/>
                <a:ea typeface="Microsoft YaHei"/>
              </a:rPr>
              <a:t>约4部，520档集中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05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制片地区分布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Rounded Rectangle 6"/>
          <p:cNvSpPr/>
          <p:nvPr/>
        </p:nvSpPr>
        <p:spPr>
          <a:xfrm>
            <a:off x="907200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864000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864000" y="1872000"/>
            <a:ext cx="1920023" cy="144000"/>
          </a:xfrm>
          <a:prstGeom prst="round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44000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2563EB"/>
                </a:solidFill>
                <a:latin typeface="Microsoft YaHei"/>
                <a:ea typeface="Microsoft YaHei"/>
              </a:rPr>
              <a:t>15部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4011" y="4104000"/>
            <a:ext cx="90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44000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中国大陆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44000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票房绝对主力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043223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3000023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3000023" y="1872000"/>
            <a:ext cx="1920023" cy="144000"/>
          </a:xfrm>
          <a:prstGeom prst="round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180023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0EA5E9"/>
                </a:solidFill>
                <a:latin typeface="Microsoft YaHei"/>
                <a:ea typeface="Microsoft YaHei"/>
              </a:rPr>
              <a:t>4部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10034" y="4104000"/>
            <a:ext cx="900000" cy="28800"/>
          </a:xfrm>
          <a:prstGeom prst="rect">
            <a:avLst/>
          </a:prstGeom>
          <a:solidFill>
            <a:srgbClr val="0EA5E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180023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中国台湾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80023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数据稀缺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179246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5136046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136046" y="1872000"/>
            <a:ext cx="1920023" cy="144000"/>
          </a:xfrm>
          <a:prstGeom prst="round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316046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8B5CF6"/>
                </a:solidFill>
                <a:latin typeface="Microsoft YaHei"/>
                <a:ea typeface="Microsoft YaHei"/>
              </a:rPr>
              <a:t>7部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646057" y="4104000"/>
            <a:ext cx="900000" cy="28800"/>
          </a:xfrm>
          <a:prstGeom prst="rect">
            <a:avLst/>
          </a:prstGeom>
          <a:solidFill>
            <a:srgbClr val="8B5C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316046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美国（含合拍）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16046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数据稀缺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315269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29" name="Rounded Rectangle 28"/>
          <p:cNvSpPr/>
          <p:nvPr/>
        </p:nvSpPr>
        <p:spPr>
          <a:xfrm>
            <a:off x="7272069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0" name="Rounded Rectangle 29"/>
          <p:cNvSpPr/>
          <p:nvPr/>
        </p:nvSpPr>
        <p:spPr>
          <a:xfrm>
            <a:off x="7272069" y="1872000"/>
            <a:ext cx="1920023" cy="14400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452069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10B981"/>
                </a:solidFill>
                <a:latin typeface="Microsoft YaHei"/>
                <a:ea typeface="Microsoft YaHei"/>
              </a:rPr>
              <a:t>3部</a:t>
            </a:r>
          </a:p>
        </p:txBody>
      </p:sp>
      <p:sp>
        <p:nvSpPr>
          <p:cNvPr id="32" name="Rectangle 31"/>
          <p:cNvSpPr/>
          <p:nvPr/>
        </p:nvSpPr>
        <p:spPr>
          <a:xfrm>
            <a:off x="7782080" y="4104000"/>
            <a:ext cx="900000" cy="2880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7452069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中国香港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452069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港片+合拍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9451292" y="1915200"/>
            <a:ext cx="1920023" cy="3600000"/>
          </a:xfrm>
          <a:prstGeom prst="roundRect">
            <a:avLst/>
          </a:prstGeom>
          <a:solidFill>
            <a:srgbClr val="E2E8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6" name="Rounded Rectangle 35"/>
          <p:cNvSpPr/>
          <p:nvPr/>
        </p:nvSpPr>
        <p:spPr>
          <a:xfrm>
            <a:off x="9408092" y="1872000"/>
            <a:ext cx="1920023" cy="3600000"/>
          </a:xfrm>
          <a:prstGeom prst="roundRect">
            <a:avLst/>
          </a:prstGeom>
          <a:solidFill>
            <a:srgbClr val="F1F5F9"/>
          </a:solidFill>
          <a:ln w="9525">
            <a:solidFill>
              <a:srgbClr val="CBD5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7" name="Rounded Rectangle 36"/>
          <p:cNvSpPr/>
          <p:nvPr/>
        </p:nvSpPr>
        <p:spPr>
          <a:xfrm>
            <a:off x="9408092" y="1872000"/>
            <a:ext cx="1920023" cy="144000"/>
          </a:xfrm>
          <a:prstGeom prst="round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588092" y="2412000"/>
            <a:ext cx="1560023" cy="1620000"/>
          </a:xfrm>
          <a:prstGeom prst="rect">
            <a:avLst/>
          </a:prstGeom>
          <a:noFill/>
        </p:spPr>
        <p:txBody>
          <a:bodyPr wrap="square" lIns="0" rIns="0" tIns="0" bIns="0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6400" b="1" i="0">
                <a:solidFill>
                  <a:srgbClr val="F59E0B"/>
                </a:solidFill>
                <a:latin typeface="Microsoft YaHei"/>
                <a:ea typeface="Microsoft YaHei"/>
              </a:rPr>
              <a:t>1部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18103" y="4104000"/>
            <a:ext cx="900000" cy="288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588092" y="4248000"/>
            <a:ext cx="1560023" cy="432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1" i="0">
                <a:solidFill>
                  <a:srgbClr val="0F172A"/>
                </a:solidFill>
                <a:latin typeface="Microsoft YaHei"/>
                <a:ea typeface="Microsoft YaHei"/>
              </a:rPr>
              <a:t>英国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588092" y="4752000"/>
            <a:ext cx="1560023" cy="64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 i="0">
                <a:solidFill>
                  <a:srgbClr val="64748B"/>
                </a:solidFill>
                <a:latin typeface="Microsoft YaHei"/>
                <a:ea typeface="Microsoft YaHei"/>
              </a:rPr>
              <a:t>纪录片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11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119" cy="1440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752119" y="6354001"/>
            <a:ext cx="1260000" cy="288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sz="1000" b="0" i="0">
                <a:solidFill>
                  <a:srgbClr val="64748B"/>
                </a:solidFill>
                <a:latin typeface="Microsoft YaHei"/>
                <a:ea typeface="Microsoft YaHei"/>
              </a:rPr>
              <a:t>06 / 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000" y="432000"/>
            <a:ext cx="10464119" cy="720000"/>
          </a:xfrm>
          <a:prstGeom prst="rect">
            <a:avLst/>
          </a:prstGeom>
          <a:noFill/>
        </p:spPr>
        <p:txBody>
          <a:bodyPr wrap="square" lIns="0" rIns="0" tIns="0" bIns="0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2800" b="1" i="0">
                <a:solidFill>
                  <a:srgbClr val="0F172A"/>
                </a:solidFill>
                <a:latin typeface="Microsoft YaHei"/>
                <a:ea typeface="Microsoft YaHei"/>
              </a:rPr>
              <a:t>风险提示与数据说明</a:t>
            </a:r>
          </a:p>
        </p:txBody>
      </p:sp>
      <p:sp>
        <p:nvSpPr>
          <p:cNvPr id="6" name="Rectangle 5"/>
          <p:cNvSpPr/>
          <p:nvPr/>
        </p:nvSpPr>
        <p:spPr>
          <a:xfrm>
            <a:off x="864000" y="1224000"/>
            <a:ext cx="1440000" cy="28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72000" rIns="72000" tIns="36000" bIns="36000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4000" y="1512000"/>
            <a:ext cx="10464119" cy="4770000"/>
          </a:xfrm>
          <a:prstGeom prst="rect">
            <a:avLst/>
          </a:prstGeom>
          <a:noFill/>
        </p:spPr>
        <p:txBody>
          <a:bodyPr wrap="square" lIns="0" rIns="0" tIns="0" bIns="0"/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73%影片票房数据缺失，估算值（&gt;=5000）存在低估风险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评分人数差异悬殊：87人～74.6万人，代表性存疑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《错过了，遗憾吗？》票房&gt;=7379万但评分仅4.5分——高票房≠高口碑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《记忆碎片》评分8.7、67万+人评分，但票房数据缺失，真实商业价值被低估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sz="1600">
                <a:solidFill>
                  <a:srgbClr val="2563EB"/>
                </a:solidFill>
                <a:latin typeface="Microsoft YaHei"/>
                <a:ea typeface="Microsoft YaHei"/>
              </a:rPr>
              <a:t>■  </a:t>
            </a:r>
            <a:r>
              <a:rPr sz="1600" b="0" i="0">
                <a:solidFill>
                  <a:srgbClr val="334155"/>
                </a:solidFill>
                <a:latin typeface="Microsoft YaHei"/>
                <a:ea typeface="Microsoft YaHei"/>
              </a:rPr>
              <a:t>请勿基于本次分析对市场整体规模做过度推断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