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211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10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0.xlsx"/></Relationships>
</file>

<file path=ppt/charts/_rels/chart2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4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_rels/chart5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5.xlsx"/></Relationships>
</file>

<file path=ppt/charts/_rels/chart6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6.xlsx"/></Relationships>
</file>

<file path=ppt/charts/_rels/chart7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7.xlsx"/></Relationships>
</file>

<file path=ppt/charts/_rels/chart8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8.xlsx"/></Relationships>
</file>

<file path=ppt/charts/_rels/chart9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pPr>
              <a:defRPr/>
            </a:pPr>
            <a:r>
              <a:t>票房 Top 5（万元）</a:t>
            </a:r>
          </a:p>
        </c:rich>
      </c:tx>
      <c:layout/>
      <c:overlay val="0"/>
    </c:title>
    <c:autoTitleDeleted val="0"/>
    <c:plotArea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累计票房（万元）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给阿嬷的情书</c:v>
                </c:pt>
                <c:pt idx="1">
                  <c:v>消失的人</c:v>
                </c:pt>
                <c:pt idx="2">
                  <c:v>错过了，遗憾吗？</c:v>
                </c:pt>
                <c:pt idx="3">
                  <c:v>寒战1994</c:v>
                </c:pt>
                <c:pt idx="4">
                  <c:v>10间敢死队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137461</c:v>
                </c:pt>
                <c:pt idx="1">
                  <c:v>48260</c:v>
                </c:pt>
                <c:pt idx="2">
                  <c:v>7379.82</c:v>
                </c:pt>
                <c:pt idx="3">
                  <c:v>5000</c:v>
                </c:pt>
                <c:pt idx="4">
                  <c:v>5000</c:v>
                </c:pt>
              </c:numCache>
            </c:numRef>
          </c:val>
        </c:ser>
        <c:dLbls>
          <c:txPr>
            <a:bodyPr/>
            <a:lstStyle/>
            <a:p>
              <a:pPr>
                <a:defRPr/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axId val="-2068027336"/>
        <c:axId val="-2113994440"/>
      </c:barChart>
      <c:catAx>
        <c:axId val="-2068027336"/>
        <c:scaling>
          <c:orientation val="minMax"/>
        </c:scaling>
        <c:delete val="0"/>
        <c:axPos val="l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b"/>
        <c:majorGridlines/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chart>
    <c:title>
      <c:tx>
        <c:rich>
          <a:bodyPr/>
          <a:lstStyle/>
          <a:p>
            <a:pPr>
              <a:defRPr/>
            </a:pPr>
            <a:r>
              <a:t>地区分布（按主制片地区）</a:t>
            </a:r>
          </a:p>
        </c:rich>
      </c:tx>
      <c:layout/>
      <c:overlay val="0"/>
    </c:title>
    <c:autoTitleDeleted val="0"/>
    <c:plotArea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影片数量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中国大陆</c:v>
                </c:pt>
                <c:pt idx="1">
                  <c:v>美国</c:v>
                </c:pt>
                <c:pt idx="2">
                  <c:v>中国台湾</c:v>
                </c:pt>
                <c:pt idx="3">
                  <c:v>中国香港</c:v>
                </c:pt>
                <c:pt idx="4">
                  <c:v>英国</c:v>
                </c:pt>
                <c:pt idx="5">
                  <c:v>爱尔兰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16</c:v>
                </c:pt>
                <c:pt idx="1">
                  <c:v>5</c:v>
                </c:pt>
                <c:pt idx="2">
                  <c:v>4</c:v>
                </c:pt>
                <c:pt idx="3">
                  <c:v>2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</c:ser>
      </c:pieChart>
    </c:plotArea>
    <c:legend>
      <c:legendPos val="b"/>
      <c:overlay val="0"/>
    </c:legend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pPr>
              <a:defRPr/>
            </a:pPr>
            <a:r>
              <a:t>票房 Top 5（万元）</a:t>
            </a:r>
          </a:p>
        </c:rich>
      </c:tx>
      <c:layout/>
      <c:overlay val="0"/>
    </c:title>
    <c:autoTitleDeleted val="0"/>
    <c:plotArea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累计票房（万元）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给阿嬷的情书</c:v>
                </c:pt>
                <c:pt idx="1">
                  <c:v>消失了的人</c:v>
                </c:pt>
                <c:pt idx="2">
                  <c:v>错过了，遗憾吗？</c:v>
                </c:pt>
                <c:pt idx="3">
                  <c:v>寒战1994</c:v>
                </c:pt>
                <c:pt idx="4">
                  <c:v>10间敢死队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137461</c:v>
                </c:pt>
                <c:pt idx="1">
                  <c:v>48260</c:v>
                </c:pt>
                <c:pt idx="2">
                  <c:v>7380</c:v>
                </c:pt>
                <c:pt idx="3">
                  <c:v>5000</c:v>
                </c:pt>
                <c:pt idx="4">
                  <c:v>5000</c:v>
                </c:pt>
              </c:numCache>
            </c:numRef>
          </c:val>
        </c:ser>
        <c:dLbls>
          <c:txPr>
            <a:bodyPr/>
            <a:lstStyle/>
            <a:p>
              <a:pPr>
                <a:defRPr/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axId val="-2068027336"/>
        <c:axId val="-2113994440"/>
      </c:barChart>
      <c:catAx>
        <c:axId val="-2068027336"/>
        <c:scaling>
          <c:orientation val="minMax"/>
        </c:scaling>
        <c:delete val="0"/>
        <c:axPos val="l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b"/>
        <c:majorGridlines/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pPr>
              <a:defRPr/>
            </a:pPr>
            <a:r>
              <a:t>票房 Top 5（万元）</a:t>
            </a:r>
          </a:p>
        </c:rich>
      </c:tx>
      <c:layout/>
      <c:overlay val="0"/>
    </c:title>
    <c:autoTitleDeleted val="0"/>
    <c:plotArea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票房(万元)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给阿嬷的情书</c:v>
                </c:pt>
                <c:pt idx="1">
                  <c:v>消失的人</c:v>
                </c:pt>
                <c:pt idx="2">
                  <c:v>错过了遗憾吗</c:v>
                </c:pt>
                <c:pt idx="3">
                  <c:v>寒战1994</c:v>
                </c:pt>
                <c:pt idx="4">
                  <c:v>10间敢死队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137461</c:v>
                </c:pt>
                <c:pt idx="1">
                  <c:v>48260</c:v>
                </c:pt>
                <c:pt idx="2">
                  <c:v>7380</c:v>
                </c:pt>
                <c:pt idx="3">
                  <c:v>5000</c:v>
                </c:pt>
                <c:pt idx="4">
                  <c:v>5000</c:v>
                </c:pt>
              </c:numCache>
            </c:numRef>
          </c:val>
        </c:ser>
        <c:dLbls>
          <c:txPr>
            <a:bodyPr/>
            <a:lstStyle/>
            <a:p>
              <a:pPr>
                <a:defRPr/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axId val="-2068027336"/>
        <c:axId val="-2113994440"/>
      </c:barChart>
      <c:catAx>
        <c:axId val="-2068027336"/>
        <c:scaling>
          <c:orientation val="minMax"/>
        </c:scaling>
        <c:delete val="0"/>
        <c:axPos val="l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b"/>
        <c:majorGridlines/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pPr>
              <a:defRPr/>
            </a:pPr>
            <a:r>
              <a:t>票房 Top 5（万元）</a:t>
            </a:r>
          </a:p>
        </c:rich>
      </c:tx>
      <c:layout/>
      <c:overlay val="0"/>
    </c:title>
    <c:autoTitleDeleted val="0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票房(万元)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给阿嬷的情书</c:v>
                </c:pt>
                <c:pt idx="1">
                  <c:v>消失的人</c:v>
                </c:pt>
                <c:pt idx="2">
                  <c:v>错过了遗憾吗</c:v>
                </c:pt>
                <c:pt idx="3">
                  <c:v>寒战1994</c:v>
                </c:pt>
                <c:pt idx="4">
                  <c:v>10间敢死队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137461</c:v>
                </c:pt>
                <c:pt idx="1">
                  <c:v>48260</c:v>
                </c:pt>
                <c:pt idx="2">
                  <c:v>7380</c:v>
                </c:pt>
                <c:pt idx="3">
                  <c:v>5000</c:v>
                </c:pt>
                <c:pt idx="4">
                  <c:v>5000</c:v>
                </c:pt>
              </c:numCache>
            </c:numRef>
          </c:val>
        </c:ser>
        <c:dLbls>
          <c:txPr>
            <a:bodyPr/>
            <a:lstStyle/>
            <a:p>
              <a:pPr>
                <a:defRPr/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l"/>
        <c:majorGridlines/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pPr>
              <a:defRPr/>
            </a:pPr>
            <a:r>
              <a:t>Test</a:t>
            </a:r>
          </a:p>
        </c:rich>
      </c:tx>
      <c:layout/>
      <c:overlay val="0"/>
    </c:title>
    <c:autoTitleDeleted val="0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val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100</c:v>
                </c:pt>
                <c:pt idx="1">
                  <c:v>200</c:v>
                </c:pt>
                <c:pt idx="2">
                  <c:v>300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l"/>
        <c:majorGridlines/>
        <c:majorTickMark val="out"/>
        <c:minorTickMark val="none"/>
        <c:tickLblPos val="nextTo"/>
        <c:crossAx val="-2068027336"/>
        <c:crosses val="autoZero"/>
      </c:valAx>
    </c:plotArea>
    <c:legend>
      <c:legendPos val="b"/>
      <c:overlay val="0"/>
    </c:legend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pPr>
              <a:defRPr/>
            </a:pPr>
            <a:r>
              <a:t>票房 Top 5（万元）</a:t>
            </a:r>
          </a:p>
        </c:rich>
      </c:tx>
      <c:layout/>
      <c:overlay val="0"/>
    </c:title>
    <c:autoTitleDeleted val="0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票房(万元)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给阿嬷的情书</c:v>
                </c:pt>
                <c:pt idx="1">
                  <c:v>消失的人</c:v>
                </c:pt>
                <c:pt idx="2">
                  <c:v>错过了遗憾吗</c:v>
                </c:pt>
                <c:pt idx="3">
                  <c:v>寒战1994</c:v>
                </c:pt>
                <c:pt idx="4">
                  <c:v>10间敢死队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137461</c:v>
                </c:pt>
                <c:pt idx="1">
                  <c:v>48260</c:v>
                </c:pt>
                <c:pt idx="2">
                  <c:v>7380</c:v>
                </c:pt>
                <c:pt idx="3">
                  <c:v>5000</c:v>
                </c:pt>
                <c:pt idx="4">
                  <c:v>5000</c:v>
                </c:pt>
              </c:numCache>
            </c:numRef>
          </c:val>
        </c:ser>
        <c:dLbls>
          <c:txPr>
            <a:bodyPr/>
            <a:lstStyle/>
            <a:p>
              <a:pPr>
                <a:defRPr/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l"/>
        <c:majorGridlines/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pPr>
              <a:defRPr/>
            </a:pPr>
            <a:r>
              <a:t>票房 Top 5（万元）</a:t>
            </a:r>
          </a:p>
        </c:rich>
      </c:tx>
      <c:layout/>
      <c:overlay val="0"/>
    </c:title>
    <c:autoTitleDeleted val="0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票房(万元)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给阿嬷的情书</c:v>
                </c:pt>
                <c:pt idx="1">
                  <c:v>消失的人</c:v>
                </c:pt>
                <c:pt idx="2">
                  <c:v>错过了遗憾吗</c:v>
                </c:pt>
                <c:pt idx="3">
                  <c:v>寒战1994</c:v>
                </c:pt>
                <c:pt idx="4">
                  <c:v>10间敢死队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137461</c:v>
                </c:pt>
                <c:pt idx="1">
                  <c:v>48260</c:v>
                </c:pt>
                <c:pt idx="2">
                  <c:v>7380</c:v>
                </c:pt>
                <c:pt idx="3">
                  <c:v>5000</c:v>
                </c:pt>
                <c:pt idx="4">
                  <c:v>5000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l"/>
        <c:majorGridlines/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pPr>
              <a:defRPr/>
            </a:pPr>
            <a:r>
              <a:t>评分 Top 5</a:t>
            </a:r>
          </a:p>
        </c:rich>
      </c:tx>
      <c:layout/>
      <c:overlay val="0"/>
    </c:title>
    <c:autoTitleDeleted val="0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评分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给阿嬷的情书</c:v>
                </c:pt>
                <c:pt idx="1">
                  <c:v>纵横四海</c:v>
                </c:pt>
                <c:pt idx="2">
                  <c:v>记忆碎片</c:v>
                </c:pt>
                <c:pt idx="3">
                  <c:v>小马宝莉</c:v>
                </c:pt>
                <c:pt idx="4">
                  <c:v>绵羊侦探团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9.2</c:v>
                </c:pt>
                <c:pt idx="1">
                  <c:v>8.8</c:v>
                </c:pt>
                <c:pt idx="2">
                  <c:v>8.7</c:v>
                </c:pt>
                <c:pt idx="3">
                  <c:v>7.5</c:v>
                </c:pt>
                <c:pt idx="4">
                  <c:v>7.5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l"/>
        <c:majorGridlines/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chart>
    <c:title>
      <c:tx>
        <c:rich>
          <a:bodyPr/>
          <a:lstStyle/>
          <a:p>
            <a:pPr>
              <a:defRPr/>
            </a:pPr>
            <a:r>
              <a:t>类型分布（按主类型）</a:t>
            </a:r>
          </a:p>
        </c:rich>
      </c:tx>
      <c:layout/>
      <c:overlay val="0"/>
    </c:title>
    <c:autoTitleDeleted val="0"/>
    <c:plotArea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影片数量</c:v>
                </c:pt>
              </c:strCache>
            </c:strRef>
          </c:tx>
          <c:cat>
            <c:strRef>
              <c:f>Sheet1!$A$2:$A$9</c:f>
              <c:strCache>
                <c:ptCount val="8"/>
                <c:pt idx="0">
                  <c:v>剧情</c:v>
                </c:pt>
                <c:pt idx="1">
                  <c:v>动画</c:v>
                </c:pt>
                <c:pt idx="2">
                  <c:v>悬疑</c:v>
                </c:pt>
                <c:pt idx="3">
                  <c:v>喜剧</c:v>
                </c:pt>
                <c:pt idx="4">
                  <c:v>纪录片</c:v>
                </c:pt>
                <c:pt idx="5">
                  <c:v>爱情</c:v>
                </c:pt>
                <c:pt idx="6">
                  <c:v>动作</c:v>
                </c:pt>
                <c:pt idx="7">
                  <c:v>惊悚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14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</c:pieChart>
    </c:plotArea>
    <c:legend>
      <c:legendPos val="b"/>
      <c:overlay val="0"/>
    </c:legend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Relationship Id="rId3" Type="http://schemas.openxmlformats.org/officeDocument/2006/relationships/chart" Target="../charts/chart2.xml"/><Relationship Id="rId4" Type="http://schemas.openxmlformats.org/officeDocument/2006/relationships/chart" Target="../charts/chart3.xml"/><Relationship Id="rId5" Type="http://schemas.openxmlformats.org/officeDocument/2006/relationships/chart" Target="../charts/chart4.xml"/><Relationship Id="rId6" Type="http://schemas.openxmlformats.org/officeDocument/2006/relationships/chart" Target="../charts/chart5.xml"/><Relationship Id="rId7" Type="http://schemas.openxmlformats.org/officeDocument/2006/relationships/chart" Target="../charts/chart6.xml"/><Relationship Id="rId8" Type="http://schemas.openxmlformats.org/officeDocument/2006/relationships/chart" Target="../charts/char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8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9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0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0B12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288000" cy="68580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900000" y="6210000"/>
            <a:ext cx="288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00000" y="2160000"/>
            <a:ext cx="10392119" cy="216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5400" b="1" i="0">
                <a:solidFill>
                  <a:srgbClr val="0F172A"/>
                </a:solidFill>
                <a:latin typeface="Microsoft YaHei"/>
                <a:ea typeface="Microsoft YaHei"/>
              </a:rPr>
              <a:t>2026年5月院线电影数据分析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00000" y="4680000"/>
            <a:ext cx="10392119" cy="720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000" b="0" i="0">
                <a:solidFill>
                  <a:srgbClr val="CBD5E1"/>
                </a:solidFill>
                <a:latin typeface="Microsoft YaHei"/>
                <a:ea typeface="Microsoft YaHei"/>
              </a:rPr>
              <a:t>30部影片 | 票房·评分·类型·地区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119" cy="1440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52119" y="6354001"/>
            <a:ext cx="1260000" cy="28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1000" b="0" i="0">
                <a:solidFill>
                  <a:srgbClr val="64748B"/>
                </a:solidFill>
                <a:latin typeface="Microsoft YaHei"/>
                <a:ea typeface="Microsoft YaHei"/>
              </a:rPr>
              <a:t>01 / 07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432000"/>
            <a:ext cx="10464119" cy="720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800" b="1" i="0">
                <a:solidFill>
                  <a:srgbClr val="0F172A"/>
                </a:solidFill>
                <a:latin typeface="Microsoft YaHei"/>
                <a:ea typeface="Microsoft YaHei"/>
              </a:rPr>
              <a:t>核心数据概览</a:t>
            </a:r>
          </a:p>
        </p:txBody>
      </p:sp>
      <p:sp>
        <p:nvSpPr>
          <p:cNvPr id="6" name="Rectangle 5"/>
          <p:cNvSpPr/>
          <p:nvPr/>
        </p:nvSpPr>
        <p:spPr>
          <a:xfrm>
            <a:off x="864000" y="1224000"/>
            <a:ext cx="144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07200" y="1915200"/>
            <a:ext cx="2454029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864000" y="1872000"/>
            <a:ext cx="2454029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864000" y="1872000"/>
            <a:ext cx="2454029" cy="144000"/>
          </a:xfrm>
          <a:prstGeom prst="round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44000" y="2412000"/>
            <a:ext cx="2094029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2563EB"/>
                </a:solidFill>
                <a:latin typeface="Microsoft YaHei"/>
                <a:ea typeface="Microsoft YaHei"/>
              </a:rPr>
              <a:t>30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641014" y="4104000"/>
            <a:ext cx="90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44000" y="4248000"/>
            <a:ext cx="2094029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样本影片数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44000" y="4752000"/>
            <a:ext cx="2094029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2026.04.30 – 05.30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577229" y="1915200"/>
            <a:ext cx="2454029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3534029" y="1872000"/>
            <a:ext cx="2454029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3534029" y="1872000"/>
            <a:ext cx="2454029" cy="144000"/>
          </a:xfrm>
          <a:prstGeom prst="roundRect">
            <a:avLst/>
          </a:prstGeom>
          <a:solidFill>
            <a:srgbClr val="0EA5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714029" y="2412000"/>
            <a:ext cx="2094029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0EA5E9"/>
                </a:solidFill>
                <a:latin typeface="Microsoft YaHei"/>
                <a:ea typeface="Microsoft YaHei"/>
              </a:rPr>
              <a:t>214,868.69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311043" y="4104000"/>
            <a:ext cx="900000" cy="28800"/>
          </a:xfrm>
          <a:prstGeom prst="rect">
            <a:avLst/>
          </a:prstGeom>
          <a:solidFill>
            <a:srgbClr val="0EA5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714029" y="4248000"/>
            <a:ext cx="2094029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有数据影片总票房（万元）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714029" y="4752000"/>
            <a:ext cx="2094029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仅8部有票房数据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247258" y="1915200"/>
            <a:ext cx="2454029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6204058" y="1872000"/>
            <a:ext cx="2454029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6204058" y="1872000"/>
            <a:ext cx="2454029" cy="144000"/>
          </a:xfrm>
          <a:prstGeom prst="roundRect">
            <a:avLst/>
          </a:prstGeom>
          <a:solidFill>
            <a:srgbClr val="8B5C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384058" y="2412000"/>
            <a:ext cx="2094029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8B5CF6"/>
                </a:solidFill>
                <a:latin typeface="Microsoft YaHei"/>
                <a:ea typeface="Microsoft YaHei"/>
              </a:rPr>
              <a:t>7.1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981072" y="4104000"/>
            <a:ext cx="900000" cy="28800"/>
          </a:xfrm>
          <a:prstGeom prst="rect">
            <a:avLst/>
          </a:prstGeom>
          <a:solidFill>
            <a:srgbClr val="8B5C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384058" y="4248000"/>
            <a:ext cx="2094029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平均评分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384058" y="4752000"/>
            <a:ext cx="2094029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17部有评分影片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8917287" y="1915200"/>
            <a:ext cx="2454029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8874087" y="1872000"/>
            <a:ext cx="2454029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8874087" y="1872000"/>
            <a:ext cx="2454029" cy="144000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054087" y="2412000"/>
            <a:ext cx="2094029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10B981"/>
                </a:solidFill>
                <a:latin typeface="Microsoft YaHei"/>
                <a:ea typeface="Microsoft YaHei"/>
              </a:rPr>
              <a:t>73.3%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651101" y="4104000"/>
            <a:ext cx="900000" cy="2880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9054087" y="4248000"/>
            <a:ext cx="2094029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票房数据缺失率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054087" y="4752000"/>
            <a:ext cx="2094029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22部无公开票房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119" cy="1440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52119" y="6354001"/>
            <a:ext cx="1260000" cy="28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1000" b="0" i="0">
                <a:solidFill>
                  <a:srgbClr val="64748B"/>
                </a:solidFill>
                <a:latin typeface="Microsoft YaHei"/>
                <a:ea typeface="Microsoft YaHei"/>
              </a:rPr>
              <a:t>02 / 07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432000"/>
            <a:ext cx="10464119" cy="720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800" b="1" i="0">
                <a:solidFill>
                  <a:srgbClr val="0F172A"/>
                </a:solidFill>
                <a:latin typeface="Microsoft YaHei"/>
                <a:ea typeface="Microsoft YaHei"/>
              </a:rPr>
              <a:t>票房 Top 5</a:t>
            </a:r>
          </a:p>
        </p:txBody>
      </p:sp>
      <p:sp>
        <p:nvSpPr>
          <p:cNvPr id="6" name="Rectangle 5"/>
          <p:cNvSpPr/>
          <p:nvPr/>
        </p:nvSpPr>
        <p:spPr>
          <a:xfrm>
            <a:off x="864000" y="1224000"/>
            <a:ext cx="144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4000" y="1512000"/>
            <a:ext cx="10464119" cy="4770000"/>
          </a:xfrm>
          <a:prstGeom prst="rect">
            <a:avLst/>
          </a:prstGeom>
          <a:noFill/>
        </p:spPr>
        <p:txBody>
          <a:bodyPr wrap="square" lIns="0" rIns="0" tIns="0" bIns="0"/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① 给阿嬷的情书 — 137,461.00 万元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② 消失的人 — 48,260.00 万元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③ 错过了，遗憾吗？ — 7,379.82 万元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④ 寒战1994 — ≥5,000.00 万元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⑤ 10间敢死队 — ≥5,000.00 万元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/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《给阿嬷的情书》占总票房64.0%，断层领先</a:t>
            </a:r>
          </a:p>
        </p:txBody>
      </p:sp>
      <p:graphicFrame>
        <p:nvGraphicFramePr>
          <p:cNvPr id="8" name="Chart 7"/>
          <p:cNvGraphicFramePr>
            <a:graphicFrameLocks noGrp="1"/>
          </p:cNvGraphicFramePr>
          <p:nvPr/>
        </p:nvGraphicFramePr>
        <p:xfrm>
          <a:off x="360000" y="3060000"/>
          <a:ext cx="11473200" cy="36000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9" name="Chart 8"/>
          <p:cNvGraphicFramePr>
            <a:graphicFrameLocks noGrp="1"/>
          </p:cNvGraphicFramePr>
          <p:nvPr/>
        </p:nvGraphicFramePr>
        <p:xfrm>
          <a:off x="360000" y="3060000"/>
          <a:ext cx="11473200" cy="3600000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graphicFrame>
        <p:nvGraphicFramePr>
          <p:cNvPr id="10" name="Chart 9"/>
          <p:cNvGraphicFramePr>
            <a:graphicFrameLocks noGrp="1"/>
          </p:cNvGraphicFramePr>
          <p:nvPr/>
        </p:nvGraphicFramePr>
        <p:xfrm>
          <a:off x="720000" y="3240000"/>
          <a:ext cx="10800000" cy="3240000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  <p:graphicFrame>
        <p:nvGraphicFramePr>
          <p:cNvPr id="11" name="Chart 10"/>
          <p:cNvGraphicFramePr>
            <a:graphicFrameLocks noGrp="1"/>
          </p:cNvGraphicFramePr>
          <p:nvPr/>
        </p:nvGraphicFramePr>
        <p:xfrm>
          <a:off x="1080000" y="3600000"/>
          <a:ext cx="10080000" cy="2880000"/>
        </p:xfrm>
        <a:graphic>
          <a:graphicData uri="http://schemas.openxmlformats.org/drawingml/2006/chart">
            <c:chart xmlns:c="http://schemas.openxmlformats.org/drawingml/2006/chart" r:id="rId5"/>
          </a:graphicData>
        </a:graphic>
      </p:graphicFrame>
      <p:graphicFrame>
        <p:nvGraphicFramePr>
          <p:cNvPr id="12" name="Chart 11"/>
          <p:cNvGraphicFramePr>
            <a:graphicFrameLocks noGrp="1"/>
          </p:cNvGraphicFramePr>
          <p:nvPr/>
        </p:nvGraphicFramePr>
        <p:xfrm>
          <a:off x="1800000" y="3600000"/>
          <a:ext cx="7200000" cy="1800000"/>
        </p:xfrm>
        <a:graphic>
          <a:graphicData uri="http://schemas.openxmlformats.org/drawingml/2006/chart">
            <c:chart xmlns:c="http://schemas.openxmlformats.org/drawingml/2006/chart" r:id="rId6"/>
          </a:graphicData>
        </a:graphic>
      </p:graphicFrame>
      <p:graphicFrame>
        <p:nvGraphicFramePr>
          <p:cNvPr id="13" name="Chart 12"/>
          <p:cNvGraphicFramePr>
            <a:graphicFrameLocks noGrp="1"/>
          </p:cNvGraphicFramePr>
          <p:nvPr/>
        </p:nvGraphicFramePr>
        <p:xfrm>
          <a:off x="1800000" y="3600000"/>
          <a:ext cx="7200000" cy="1800000"/>
        </p:xfrm>
        <a:graphic>
          <a:graphicData uri="http://schemas.openxmlformats.org/drawingml/2006/chart">
            <c:chart xmlns:c="http://schemas.openxmlformats.org/drawingml/2006/chart" r:id="rId7"/>
          </a:graphicData>
        </a:graphic>
      </p:graphicFrame>
      <p:graphicFrame>
        <p:nvGraphicFramePr>
          <p:cNvPr id="14" name="Chart 13"/>
          <p:cNvGraphicFramePr>
            <a:graphicFrameLocks noGrp="1"/>
          </p:cNvGraphicFramePr>
          <p:nvPr/>
        </p:nvGraphicFramePr>
        <p:xfrm>
          <a:off x="1800000" y="3600000"/>
          <a:ext cx="7200000" cy="1800000"/>
        </p:xfrm>
        <a:graphic>
          <a:graphicData uri="http://schemas.openxmlformats.org/drawingml/2006/chart">
            <c:chart xmlns:c="http://schemas.openxmlformats.org/drawingml/2006/chart" r:id="rId8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119" cy="1440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52119" y="6354001"/>
            <a:ext cx="1260000" cy="28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1000" b="0" i="0">
                <a:solidFill>
                  <a:srgbClr val="64748B"/>
                </a:solidFill>
                <a:latin typeface="Microsoft YaHei"/>
                <a:ea typeface="Microsoft YaHei"/>
              </a:rPr>
              <a:t>03 / 07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432000"/>
            <a:ext cx="10464119" cy="720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800" b="1" i="0">
                <a:solidFill>
                  <a:srgbClr val="0F172A"/>
                </a:solidFill>
                <a:latin typeface="Microsoft YaHei"/>
                <a:ea typeface="Microsoft YaHei"/>
              </a:rPr>
              <a:t>评分 Top 5</a:t>
            </a:r>
          </a:p>
        </p:txBody>
      </p:sp>
      <p:sp>
        <p:nvSpPr>
          <p:cNvPr id="6" name="Rectangle 5"/>
          <p:cNvSpPr/>
          <p:nvPr/>
        </p:nvSpPr>
        <p:spPr>
          <a:xfrm>
            <a:off x="864000" y="1224000"/>
            <a:ext cx="144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4000" y="1512000"/>
            <a:ext cx="10464119" cy="4770000"/>
          </a:xfrm>
          <a:prstGeom prst="rect">
            <a:avLst/>
          </a:prstGeom>
          <a:noFill/>
        </p:spPr>
        <p:txBody>
          <a:bodyPr wrap="square" lIns="0" rIns="0" tIns="0" bIns="0"/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① 给阿嬷的情书 — 9.2 分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② 纵横四海 — 8.8 分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③ 记忆碎片 — 8.7 分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④ 小马宝莉：新世代 — 7.5 分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⑤ 绵羊侦探团 — 7.5 分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/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评分榜呈现"经典重映 + 进口动画"特色</a:t>
            </a:r>
          </a:p>
        </p:txBody>
      </p:sp>
      <p:graphicFrame>
        <p:nvGraphicFramePr>
          <p:cNvPr id="8" name="Chart 7"/>
          <p:cNvGraphicFramePr>
            <a:graphicFrameLocks noGrp="1"/>
          </p:cNvGraphicFramePr>
          <p:nvPr/>
        </p:nvGraphicFramePr>
        <p:xfrm>
          <a:off x="1800000" y="3600000"/>
          <a:ext cx="7200000" cy="18000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119" cy="1440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52119" y="6354001"/>
            <a:ext cx="1260000" cy="28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1000" b="0" i="0">
                <a:solidFill>
                  <a:srgbClr val="64748B"/>
                </a:solidFill>
                <a:latin typeface="Microsoft YaHei"/>
                <a:ea typeface="Microsoft YaHei"/>
              </a:rPr>
              <a:t>04 / 07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432000"/>
            <a:ext cx="10464119" cy="720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800" b="1" i="0">
                <a:solidFill>
                  <a:srgbClr val="0F172A"/>
                </a:solidFill>
                <a:latin typeface="Microsoft YaHei"/>
                <a:ea typeface="Microsoft YaHei"/>
              </a:rPr>
              <a:t>类型分布</a:t>
            </a:r>
          </a:p>
        </p:txBody>
      </p:sp>
      <p:sp>
        <p:nvSpPr>
          <p:cNvPr id="6" name="Rectangle 5"/>
          <p:cNvSpPr/>
          <p:nvPr/>
        </p:nvSpPr>
        <p:spPr>
          <a:xfrm>
            <a:off x="864000" y="1224000"/>
            <a:ext cx="144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4000" y="1512000"/>
            <a:ext cx="10464119" cy="4770000"/>
          </a:xfrm>
          <a:prstGeom prst="rect">
            <a:avLst/>
          </a:prstGeom>
          <a:noFill/>
        </p:spPr>
        <p:txBody>
          <a:bodyPr wrap="square" lIns="0" rIns="0" tIns="0" bIns="0"/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剧情 14部（46.7%）| 平均票房 31,492万 | 评分 7.5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动画 3部（10.0%）| 平均票房 1,768万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悬疑 3部（10.0%）| 平均票房 48,260万 | 评分 7.2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喜剧 3部（10.0%）| 评分 7.3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纪录片 3部 | 爱情片 2部 | 动作/惊悚各1部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/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剧情片占绝对主导；悬疑单片票房最高</a:t>
            </a:r>
          </a:p>
        </p:txBody>
      </p:sp>
      <p:graphicFrame>
        <p:nvGraphicFramePr>
          <p:cNvPr id="8" name="Chart 7"/>
          <p:cNvGraphicFramePr>
            <a:graphicFrameLocks noGrp="1"/>
          </p:cNvGraphicFramePr>
          <p:nvPr/>
        </p:nvGraphicFramePr>
        <p:xfrm>
          <a:off x="1800000" y="3600000"/>
          <a:ext cx="7200000" cy="18000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119" cy="1440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52119" y="6354001"/>
            <a:ext cx="1260000" cy="28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1000" b="0" i="0">
                <a:solidFill>
                  <a:srgbClr val="64748B"/>
                </a:solidFill>
                <a:latin typeface="Microsoft YaHei"/>
                <a:ea typeface="Microsoft YaHei"/>
              </a:rPr>
              <a:t>05 / 07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432000"/>
            <a:ext cx="10464119" cy="720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800" b="1" i="0">
                <a:solidFill>
                  <a:srgbClr val="0F172A"/>
                </a:solidFill>
                <a:latin typeface="Microsoft YaHei"/>
                <a:ea typeface="Microsoft YaHei"/>
              </a:rPr>
              <a:t>地区分布</a:t>
            </a:r>
          </a:p>
        </p:txBody>
      </p:sp>
      <p:sp>
        <p:nvSpPr>
          <p:cNvPr id="6" name="Rectangle 5"/>
          <p:cNvSpPr/>
          <p:nvPr/>
        </p:nvSpPr>
        <p:spPr>
          <a:xfrm>
            <a:off x="864000" y="1224000"/>
            <a:ext cx="144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4000" y="1512000"/>
            <a:ext cx="10464119" cy="4770000"/>
          </a:xfrm>
          <a:prstGeom prst="rect">
            <a:avLst/>
          </a:prstGeom>
          <a:noFill/>
        </p:spPr>
        <p:txBody>
          <a:bodyPr wrap="square" lIns="0" rIns="0" tIns="0" bIns="0"/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中国大陆 16部 | 总票房 204,868.69万 | 均分 6.9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美国 5部 | 总票房 ≥5,000万 | 均分 7.4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中国台湾 4部 | 无票房数据 | 均分 5.7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中国香港 2部 | 总票房 ≥5,000万 | 均分 8.0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英国 2部 | 爱尔兰 1部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/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大陆片数量+票房双领先，港片品质评分最高</a:t>
            </a:r>
          </a:p>
        </p:txBody>
      </p:sp>
      <p:graphicFrame>
        <p:nvGraphicFramePr>
          <p:cNvPr id="8" name="Chart 7"/>
          <p:cNvGraphicFramePr>
            <a:graphicFrameLocks noGrp="1"/>
          </p:cNvGraphicFramePr>
          <p:nvPr/>
        </p:nvGraphicFramePr>
        <p:xfrm>
          <a:off x="1800000" y="3600000"/>
          <a:ext cx="7200000" cy="18000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119" cy="1440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52119" y="6354001"/>
            <a:ext cx="1260000" cy="28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1000" b="0" i="0">
                <a:solidFill>
                  <a:srgbClr val="64748B"/>
                </a:solidFill>
                <a:latin typeface="Microsoft YaHei"/>
                <a:ea typeface="Microsoft YaHei"/>
              </a:rPr>
              <a:t>06 / 07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432000"/>
            <a:ext cx="10464119" cy="720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800" b="1" i="0">
                <a:solidFill>
                  <a:srgbClr val="0F172A"/>
                </a:solidFill>
                <a:latin typeface="Microsoft YaHei"/>
                <a:ea typeface="Microsoft YaHei"/>
              </a:rPr>
              <a:t>票房 vs 评分 关联洞察</a:t>
            </a:r>
          </a:p>
        </p:txBody>
      </p:sp>
      <p:sp>
        <p:nvSpPr>
          <p:cNvPr id="6" name="Rectangle 5"/>
          <p:cNvSpPr/>
          <p:nvPr/>
        </p:nvSpPr>
        <p:spPr>
          <a:xfrm>
            <a:off x="864000" y="1224000"/>
            <a:ext cx="144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4000" y="1512000"/>
            <a:ext cx="10464119" cy="4770000"/>
          </a:xfrm>
          <a:prstGeom prst="rect">
            <a:avLst/>
          </a:prstGeom>
          <a:noFill/>
        </p:spPr>
        <p:txBody>
          <a:bodyPr wrap="square" lIns="0" rIns="0" tIns="0" bIns="0"/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《给阿嬷的情书》票房#1 + 评分#1 → 好内容驱动好票房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《错过了，遗憾吗？》票房#3 + 评分4.5 → 叫座不叫好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同票房梯队内口碑差异可达4.7分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/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结论：票房与评分呈弱正相关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高票房≠高口碑，营销/档期/卡司等非内容因素影响显著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119" cy="1440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52119" y="6354001"/>
            <a:ext cx="1260000" cy="28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1000" b="0" i="0">
                <a:solidFill>
                  <a:srgbClr val="64748B"/>
                </a:solidFill>
                <a:latin typeface="Microsoft YaHei"/>
                <a:ea typeface="Microsoft YaHei"/>
              </a:rPr>
              <a:t>07 / 07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432000"/>
            <a:ext cx="10464119" cy="720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800" b="1" i="0">
                <a:solidFill>
                  <a:srgbClr val="0F172A"/>
                </a:solidFill>
                <a:latin typeface="Microsoft YaHei"/>
                <a:ea typeface="Microsoft YaHei"/>
              </a:rPr>
              <a:t>总结</a:t>
            </a:r>
          </a:p>
        </p:txBody>
      </p:sp>
      <p:sp>
        <p:nvSpPr>
          <p:cNvPr id="6" name="Rectangle 5"/>
          <p:cNvSpPr/>
          <p:nvPr/>
        </p:nvSpPr>
        <p:spPr>
          <a:xfrm>
            <a:off x="864000" y="1224000"/>
            <a:ext cx="144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40000" y="1620000"/>
            <a:ext cx="1440000" cy="1440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0" b="0" i="0">
                <a:solidFill>
                  <a:srgbClr val="2563EB"/>
                </a:solidFill>
                <a:latin typeface="Microsoft YaHei"/>
                <a:ea typeface="Microsoft YaHei"/>
              </a:rPr>
              <a:t>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00000" y="2700000"/>
            <a:ext cx="8592119" cy="216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400" b="0" i="1">
                <a:solidFill>
                  <a:srgbClr val="0F172A"/>
                </a:solidFill>
                <a:latin typeface="Microsoft YaHei"/>
                <a:ea typeface="Microsoft YaHei"/>
              </a:rPr>
              <a:t>《给阿嬷的情书》以13.75亿票房+9.2分评分成为5月现象级作品。但73.3%的票房数据缺失率意味着所有结论仅基于不完整样本，不应作为投资决策唯一依据。</a:t>
            </a:r>
          </a:p>
        </p:txBody>
      </p:sp>
      <p:sp>
        <p:nvSpPr>
          <p:cNvPr id="9" name="Rectangle 8"/>
          <p:cNvSpPr/>
          <p:nvPr/>
        </p:nvSpPr>
        <p:spPr>
          <a:xfrm>
            <a:off x="5736059" y="5328000"/>
            <a:ext cx="72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800000" y="5436000"/>
            <a:ext cx="8592119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 i="0">
                <a:solidFill>
                  <a:srgbClr val="64748B"/>
                </a:solidFill>
                <a:latin typeface="Microsoft YaHei"/>
                <a:ea typeface="Microsoft YaHei"/>
              </a:rPr>
              <a:t>风险提示：数据高缺失率下的统计可能严重失真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