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票房（万元）</c:v>
                </c:pt>
              </c:strCache>
            </c:strRef>
          </c:tx>
          <c:cat>
            <c:strRef>
              <c:f>Sheet1!$A$2:$A$4</c:f>
              <c:strCache>
                <c:ptCount val="3"/>
                <c:pt idx="0">
                  <c:v>给阿嬷的情书</c:v>
                </c:pt>
                <c:pt idx="1">
                  <c:v>消失的人</c:v>
                </c:pt>
                <c:pt idx="2">
                  <c:v>猪猪侠大电影之竞速小英雄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137461.0</c:v>
                </c:pt>
                <c:pt idx="1">
                  <c:v>48260.0</c:v>
                </c:pt>
                <c:pt idx="2">
                  <c:v>1767.87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title>
          <c:tx>
            <c:rich>
              <a:bodyPr/>
              <a:lstStyle/>
              <a:p>
                <a:pPr>
                  <a:defRPr sz="1000"/>
                </a:pPr>
                <a:r>
                  <a:t>万元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评分（10分制）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给阿嬷的情书</c:v>
                </c:pt>
                <c:pt idx="1">
                  <c:v>纵横四海</c:v>
                </c:pt>
                <c:pt idx="2">
                  <c:v>记忆碎片</c:v>
                </c:pt>
                <c:pt idx="3">
                  <c:v>绵羊侦探团</c:v>
                </c:pt>
                <c:pt idx="4">
                  <c:v>小马宝莉：新世代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9.2</c:v>
                </c:pt>
                <c:pt idx="1">
                  <c:v>8.8</c:v>
                </c:pt>
                <c:pt idx="2">
                  <c:v>8.7</c:v>
                </c:pt>
                <c:pt idx="3">
                  <c:v>7.5</c:v>
                </c:pt>
                <c:pt idx="4">
                  <c:v>7.5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>
          <c:max val="10.0"/>
          <c:min val="0.0"/>
        </c:scaling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影片数量</c:v>
                </c:pt>
              </c:strCache>
            </c:strRef>
          </c:tx>
          <c:cat>
            <c:strRef>
              <c:f>Sheet1!$A$2:$A$11</c:f>
              <c:strCache>
                <c:ptCount val="10"/>
                <c:pt idx="0">
                  <c:v>剧情</c:v>
                </c:pt>
                <c:pt idx="1">
                  <c:v>动画</c:v>
                </c:pt>
                <c:pt idx="2">
                  <c:v>冒险</c:v>
                </c:pt>
                <c:pt idx="3">
                  <c:v>喜剧</c:v>
                </c:pt>
                <c:pt idx="4">
                  <c:v>悬疑</c:v>
                </c:pt>
                <c:pt idx="5">
                  <c:v>犯罪</c:v>
                </c:pt>
                <c:pt idx="6">
                  <c:v>惊悚</c:v>
                </c:pt>
                <c:pt idx="7">
                  <c:v>动作</c:v>
                </c:pt>
                <c:pt idx="8">
                  <c:v>纪录片</c:v>
                </c:pt>
                <c:pt idx="9">
                  <c:v>爱情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</c:v>
                </c:pt>
                <c:pt idx="1">
                  <c:v>6</c:v>
                </c:pt>
                <c:pt idx="2">
                  <c:v>6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影片数量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中国大陆</c:v>
                </c:pt>
                <c:pt idx="1">
                  <c:v>美国</c:v>
                </c:pt>
                <c:pt idx="2">
                  <c:v>中国台湾</c:v>
                </c:pt>
                <c:pt idx="3">
                  <c:v>中国香港</c:v>
                </c:pt>
                <c:pt idx="4">
                  <c:v>英国</c:v>
                </c:pt>
                <c:pt idx="5">
                  <c:v>爱尔兰</c:v>
                </c:pt>
                <c:pt idx="6">
                  <c:v>加拿大</c:v>
                </c:pt>
                <c:pt idx="7">
                  <c:v>德国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17</c:v>
                </c:pt>
                <c:pt idx="1">
                  <c:v>7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txPr>
            <a:bodyPr/>
            <a:lstStyle/>
            <a:p>
              <a:pPr>
                <a:defRPr sz="900"/>
              </a:pPr>
            </a:p>
          </c:txPr>
          <c:showLegendKey val="0"/>
          <c:showVal val="1"/>
          <c:showCatName val="1"/>
          <c:showSerName val="0"/>
          <c:showPercent val="1"/>
          <c:showBubbleSize val="0"/>
          <c:showLeaderLines val="1"/>
        </c:dLbls>
      </c:pieChart>
    </c:plotArea>
    <c:legend>
      <c:legendPos val="b"/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3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4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1E3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286000"/>
            <a:ext cx="12191695" cy="73152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37160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400" b="1">
                <a:solidFill>
                  <a:srgbClr val="FFFFFF"/>
                </a:solidFill>
              </a:defRPr>
            </a:pPr>
            <a:r>
              <a:t>电影数据分析报告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92608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FFB90F"/>
                </a:solidFill>
              </a:defRPr>
            </a:pPr>
            <a:r>
              <a:t>2026年4月30日–5月30日  |  30部影片样本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57200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78788C"/>
                </a:solidFill>
              </a:defRPr>
            </a:pPr>
            <a:r>
              <a:t>本报告基于30部新上映影片数据，从票房、评分、类型、地区等维度</a:t>
            </a:r>
            <a:br/>
            <a:r>
              <a:t>进行系统性分析，揭示档期电影市场的核心特征与趋势。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83680"/>
            <a:ext cx="12191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7200" y="6629400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78788C"/>
                </a:solidFill>
              </a:defRPr>
            </a:pPr>
            <a:r>
              <a:t>黑粉科技 · 电影数据分析 | 2026年4–5月档期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E1E3C"/>
                </a:solidFill>
              </a:defRPr>
            </a:pPr>
            <a:r>
              <a:t>核心结论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0" y="914400"/>
            <a:ext cx="3047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1371600"/>
            <a:ext cx="1005840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800">
                <a:solidFill>
                  <a:srgbClr val="1E1E3C"/>
                </a:solidFill>
              </a:defRPr>
            </a:pPr>
            <a:r>
              <a:t>🏆 票房冠军：《给阿嬷的情书》— 137,461万元（仅3部有精确票房）</a:t>
            </a:r>
          </a:p>
          <a:p>
            <a:pPr>
              <a:spcAft>
                <a:spcPts val="800"/>
              </a:spcAft>
              <a:defRPr sz="1800">
                <a:solidFill>
                  <a:srgbClr val="1E1E3C"/>
                </a:solidFill>
              </a:defRPr>
            </a:pPr>
            <a:r>
              <a:t>⭐ 评分冠军：《给阿嬷的情书》— 9.2分（17部有评分）</a:t>
            </a:r>
          </a:p>
          <a:p>
            <a:pPr>
              <a:spcAft>
                <a:spcPts val="800"/>
              </a:spcAft>
              <a:defRPr sz="1800">
                <a:solidFill>
                  <a:srgbClr val="1E1E3C"/>
                </a:solidFill>
              </a:defRPr>
            </a:pPr>
            <a:r>
              <a:t>📊 平均评分：7.1分，两极分化明显（最高9.2 vs 最低7.5）</a:t>
            </a:r>
          </a:p>
          <a:p>
            <a:pPr>
              <a:spcAft>
                <a:spcPts val="800"/>
              </a:spcAft>
              <a:defRPr sz="1800">
                <a:solidFill>
                  <a:srgbClr val="1E1E3C"/>
                </a:solidFill>
              </a:defRPr>
            </a:pPr>
            <a:r>
              <a:t>🎬 类型最多：剧情类（17部），其次动画（6部）</a:t>
            </a:r>
          </a:p>
          <a:p>
            <a:pPr>
              <a:spcAft>
                <a:spcPts val="800"/>
              </a:spcAft>
              <a:defRPr sz="1800">
                <a:solidFill>
                  <a:srgbClr val="1E1E3C"/>
                </a:solidFill>
              </a:defRPr>
            </a:pPr>
            <a:r>
              <a:t>🌍 地区主力：中国大陆制片数量最多（17部），但票房数据缺失严重</a:t>
            </a:r>
          </a:p>
          <a:p>
            <a:pPr>
              <a:spcAft>
                <a:spcPts val="800"/>
              </a:spcAft>
              <a:defRPr sz="1800">
                <a:solidFill>
                  <a:srgbClr val="1E1E3C"/>
                </a:solidFill>
              </a:defRPr>
            </a:pPr>
            <a:r>
              <a:t>⚠️ 数据质量：票房缺失率73%（22/30），分析结论受限于样本量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583680"/>
            <a:ext cx="12191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6629400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78788C"/>
                </a:solidFill>
              </a:defRPr>
            </a:pPr>
            <a:r>
              <a:t>黑粉科技 · 电影数据分析 | 2026年4–5月档期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E1E3C"/>
                </a:solidFill>
              </a:defRPr>
            </a:pPr>
            <a:r>
              <a:t>票房 Top5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0" y="914400"/>
            <a:ext cx="3047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0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78788C"/>
                </a:solidFill>
              </a:defRPr>
            </a:pPr>
            <a:r>
              <a:t>仅含精确票房数据的3部影片（另有5部仅披露下限值，如≥5000万元）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914400" y="1828800"/>
          <a:ext cx="5943600" cy="41148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15200" y="1828800"/>
            <a:ext cx="41148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《给阿嬷的情书》</a:t>
            </a:r>
            <a:br/>
            <a:r>
              <a:t>137,461万元 | 评分9.2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《消失的人》</a:t>
            </a:r>
            <a:br/>
            <a:r>
              <a:t>48,260万元 | 评分7.3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《猪猪侠大电影之竞速小英雄》</a:t>
            </a:r>
            <a:br/>
            <a:r>
              <a:t>1,768万元 | 评分缺失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583680"/>
            <a:ext cx="12191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629400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78788C"/>
                </a:solidFill>
              </a:defRPr>
            </a:pPr>
            <a:r>
              <a:t>黑粉科技 · 电影数据分析 | 2026年4–5月档期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E1E3C"/>
                </a:solidFill>
              </a:defRPr>
            </a:pPr>
            <a:r>
              <a:t>评分 Top5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0" y="914400"/>
            <a:ext cx="3047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0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78788C"/>
                </a:solidFill>
              </a:defRPr>
            </a:pPr>
            <a:r>
              <a:t>17部影片有评分，平均7.1分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914400" y="1828800"/>
          <a:ext cx="5943600" cy="41148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15200" y="1828800"/>
            <a:ext cx="41148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《给阿嬷的情书》</a:t>
            </a:r>
            <a:br/>
            <a:r>
              <a:t>9.2分 | 票房137,461万元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《纵横四海》</a:t>
            </a:r>
            <a:br/>
            <a:r>
              <a:t>8.8分 | 票房缺失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《记忆碎片》</a:t>
            </a:r>
            <a:br/>
            <a:r>
              <a:t>8.7分 | 票房缺失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《绵羊侦探团》</a:t>
            </a:r>
            <a:br/>
            <a:r>
              <a:t>7.5分 | 票房缺失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《小马宝莉：新世代》</a:t>
            </a:r>
            <a:br/>
            <a:r>
              <a:t>7.5分 | 票房缺失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583680"/>
            <a:ext cx="12191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629400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78788C"/>
                </a:solidFill>
              </a:defRPr>
            </a:pPr>
            <a:r>
              <a:t>黑粉科技 · 电影数据分析 | 2026年4–5月档期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E1E3C"/>
                </a:solidFill>
              </a:defRPr>
            </a:pPr>
            <a:r>
              <a:t>类型分布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0" y="914400"/>
            <a:ext cx="3047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0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78788C"/>
                </a:solidFill>
              </a:defRPr>
            </a:pPr>
            <a:r>
              <a:t>30部影片覆盖17个类型类别（一部影片可含多类型）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457200" y="1828800"/>
          <a:ext cx="6400800" cy="41148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15200" y="1828800"/>
            <a:ext cx="41148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• 剧情：17部 | 均分7.1 | 均票房92,860万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• 动画：6部 | 均分7.3 | 均票房1,768万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• 冒险：6部 | 均分7.5 | 均票房1,768万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583680"/>
            <a:ext cx="12191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629400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78788C"/>
                </a:solidFill>
              </a:defRPr>
            </a:pPr>
            <a:r>
              <a:t>黑粉科技 · 电影数据分析 | 2026年4–5月档期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E1E3C"/>
                </a:solidFill>
              </a:defRPr>
            </a:pPr>
            <a:r>
              <a:t>制片地区分布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0" y="914400"/>
            <a:ext cx="3047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1097280"/>
            <a:ext cx="109728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78788C"/>
                </a:solidFill>
              </a:defRPr>
            </a:pPr>
            <a:r>
              <a:t>30部影片来自9个制片地区（含联合制片）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457200" y="1828800"/>
          <a:ext cx="5943600" cy="41148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58000" y="2286000"/>
            <a:ext cx="45720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• 中国大陆：17部，总票房187,489万元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• 美国：7部，票房数据缺失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• 中国台湾：4部，票房数据缺失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• 中国香港：3部，票房数据缺失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• 英国：3部，票房数据缺失</a:t>
            </a:r>
          </a:p>
          <a:p>
            <a:pPr>
              <a:spcAft>
                <a:spcPts val="800"/>
              </a:spcAft>
              <a:defRPr sz="1500">
                <a:solidFill>
                  <a:srgbClr val="1E1E3C"/>
                </a:solidFill>
              </a:defRPr>
            </a:pPr>
            <a:r>
              <a:t>• 爱尔兰：2部，票房数据缺失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583680"/>
            <a:ext cx="12191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6629400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78788C"/>
                </a:solidFill>
              </a:defRPr>
            </a:pPr>
            <a:r>
              <a:t>黑粉科技 · 电影数据分析 | 2026年4–5月档期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7432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E1E3C"/>
                </a:solidFill>
              </a:defRPr>
            </a:pPr>
            <a:r>
              <a:t>关键洞察：票房 vs 评分</a:t>
            </a:r>
          </a:p>
        </p:txBody>
      </p:sp>
      <p:sp>
        <p:nvSpPr>
          <p:cNvPr id="3" name="Rectangle 2"/>
          <p:cNvSpPr/>
          <p:nvPr/>
        </p:nvSpPr>
        <p:spPr>
          <a:xfrm>
            <a:off x="4114800" y="914400"/>
            <a:ext cx="39620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1371600"/>
            <a:ext cx="1005840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2000">
                <a:solidFill>
                  <a:srgbClr val="1E1E3C"/>
                </a:solidFill>
              </a:defRPr>
            </a:pPr>
            <a:r>
              <a:t>🔹 叫好又叫座：《给阿嬷的情书》同时登顶票房和评分双榜</a:t>
            </a:r>
          </a:p>
          <a:p>
            <a:pPr>
              <a:spcAft>
                <a:spcPts val="800"/>
              </a:spcAft>
              <a:defRPr sz="2000">
                <a:solidFill>
                  <a:srgbClr val="1E1E3C"/>
                </a:solidFill>
              </a:defRPr>
            </a:pPr>
            <a:r>
              <a:t>🔹 评分两极：最高9.2分 vs 最低7.5分，差距达1.7分</a:t>
            </a:r>
          </a:p>
          <a:p>
            <a:pPr>
              <a:spcAft>
                <a:spcPts val="800"/>
              </a:spcAft>
              <a:defRPr sz="2000">
                <a:solidFill>
                  <a:srgbClr val="1E1E3C"/>
                </a:solidFill>
              </a:defRPr>
            </a:pPr>
            <a:r>
              <a:t>🔹 热度标杆：《给阿嬷的情书》以746,080人评分量领跑</a:t>
            </a:r>
          </a:p>
          <a:p>
            <a:pPr>
              <a:spcAft>
                <a:spcPts val="800"/>
              </a:spcAft>
              <a:defRPr sz="2000">
                <a:solidFill>
                  <a:srgbClr val="1E1E3C"/>
                </a:solidFill>
              </a:defRPr>
            </a:pPr>
            <a:r>
              <a:t>🔹 弱正相关：高评分不一定高票房，但低评分票房天花板低</a:t>
            </a:r>
          </a:p>
          <a:p>
            <a:pPr>
              <a:spcAft>
                <a:spcPts val="800"/>
              </a:spcAft>
              <a:defRPr sz="2000">
                <a:solidFill>
                  <a:srgbClr val="1E1E3C"/>
                </a:solidFill>
              </a:defRPr>
            </a:pPr>
            <a:r>
              <a:t>🔹 口碑是票房成功的必要非充分条件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583680"/>
            <a:ext cx="12191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6629400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78788C"/>
                </a:solidFill>
              </a:defRPr>
            </a:pPr>
            <a:r>
              <a:t>黑粉科技 · 电影数据分析 | 2026年4–5月档期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E1E3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2743200"/>
            <a:ext cx="12191695" cy="73152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37160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200" b="1">
                <a:solidFill>
                  <a:srgbClr val="FFFFFF"/>
                </a:solidFill>
              </a:defRPr>
            </a:pPr>
            <a:r>
              <a:t>总结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3200400"/>
            <a:ext cx="914400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2000">
                <a:solidFill>
                  <a:srgbClr val="FFFFFF"/>
                </a:solidFill>
              </a:defRPr>
            </a:pPr>
            <a:r>
              <a:t>📌 数据样本：30部影片，仅3部精确票房、17部评分可用</a:t>
            </a:r>
          </a:p>
          <a:p>
            <a:pPr>
              <a:spcAft>
                <a:spcPts val="800"/>
              </a:spcAft>
              <a:defRPr sz="2000">
                <a:solidFill>
                  <a:srgbClr val="FFFFFF"/>
                </a:solidFill>
              </a:defRPr>
            </a:pPr>
            <a:r>
              <a:t>📌 头部影片：《给阿嬷的情书》双料冠军（票房137,461万 + 评分9.2）</a:t>
            </a:r>
          </a:p>
          <a:p>
            <a:pPr>
              <a:spcAft>
                <a:spcPts val="800"/>
              </a:spcAft>
              <a:defRPr sz="2000">
                <a:solidFill>
                  <a:srgbClr val="FFFFFF"/>
                </a:solidFill>
              </a:defRPr>
            </a:pPr>
            <a:r>
              <a:t>📌 市场特征：剧情类主导、地区分化、评分两极</a:t>
            </a:r>
          </a:p>
          <a:p>
            <a:pPr>
              <a:spcAft>
                <a:spcPts val="800"/>
              </a:spcAft>
              <a:defRPr sz="2000">
                <a:solidFill>
                  <a:srgbClr val="FFFFFF"/>
                </a:solidFill>
              </a:defRPr>
            </a:pPr>
            <a:r>
              <a:t>⚠️ 风险提示：票房数据缺失73%，结论仅供参考，不宜用于投资决策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583680"/>
            <a:ext cx="12191695" cy="45720"/>
          </a:xfrm>
          <a:prstGeom prst="rect">
            <a:avLst/>
          </a:prstGeom>
          <a:solidFill>
            <a:srgbClr val="4169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6629400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900" b="0">
                <a:solidFill>
                  <a:srgbClr val="78788C"/>
                </a:solidFill>
              </a:defRPr>
            </a:pPr>
            <a:r>
              <a:t>黑粉科技 · 电影数据分析 | 2026年4–5月档期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