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601200" cy="5400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5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rPr sz="1300"/>
              <a:t>票房Top5</a:t>
            </a:r>
          </a:p>
        </c:rich>
      </c:tx>
      <c:layout/>
      <c:overlay val="0"/>
    </c:title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票房Top5</c:v>
                </c:pt>
              </c:strCache>
            </c:strRef>
          </c:tx>
          <c:spPr>
            <a:solidFill>
              <a:srgbClr val="CD3737"/>
            </a:solidFill>
          </c:spPr>
          <c:cat>
            <c:strRef>
              <c:f>Sheet1!$A$2:$A$6</c:f>
              <c:strCache>
                <c:ptCount val="5"/>
                <c:pt idx="0">
                  <c:v>10间敢死队</c:v>
                </c:pt>
                <c:pt idx="1">
                  <c:v>寒战1994</c:v>
                </c:pt>
                <c:pt idx="2">
                  <c:v>错过了，遗憾吗？</c:v>
                </c:pt>
                <c:pt idx="3">
                  <c:v>消失的人</c:v>
                </c:pt>
                <c:pt idx="4">
                  <c:v>给阿嬷的情书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5000.0</c:v>
                </c:pt>
                <c:pt idx="1">
                  <c:v>5000.0</c:v>
                </c:pt>
                <c:pt idx="2">
                  <c:v>7379.82</c:v>
                </c:pt>
                <c:pt idx="3">
                  <c:v>48260.0</c:v>
                </c:pt>
                <c:pt idx="4">
                  <c:v>137461.0</c:v>
                </c:pt>
              </c:numCache>
            </c:numRef>
          </c:val>
        </c:ser>
        <c:dLbls>
          <c:txPr>
            <a:bodyPr/>
            <a:lstStyle/>
            <a:p>
              <a:pPr>
                <a:defRPr sz="900"/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</a:p>
        </c:txPr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rPr sz="1300"/>
              <a:t>评分Top5</a:t>
            </a:r>
          </a:p>
        </c:rich>
      </c:tx>
      <c:layout/>
      <c:overlay val="0"/>
    </c:title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评分Top5</c:v>
                </c:pt>
              </c:strCache>
            </c:strRef>
          </c:tx>
          <c:spPr>
            <a:solidFill>
              <a:srgbClr val="3C9169"/>
            </a:solidFill>
          </c:spPr>
          <c:cat>
            <c:strRef>
              <c:f>Sheet1!$A$2:$A$6</c:f>
              <c:strCache>
                <c:ptCount val="5"/>
                <c:pt idx="0">
                  <c:v>绵羊侦探团</c:v>
                </c:pt>
                <c:pt idx="1">
                  <c:v>小马宝莉：新世代</c:v>
                </c:pt>
                <c:pt idx="2">
                  <c:v>记忆碎片</c:v>
                </c:pt>
                <c:pt idx="3">
                  <c:v>纵横四海</c:v>
                </c:pt>
                <c:pt idx="4">
                  <c:v>给阿嬷的情书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7.5</c:v>
                </c:pt>
                <c:pt idx="1">
                  <c:v>7.5</c:v>
                </c:pt>
                <c:pt idx="2">
                  <c:v>8.7</c:v>
                </c:pt>
                <c:pt idx="3">
                  <c:v>8.8</c:v>
                </c:pt>
                <c:pt idx="4">
                  <c:v>9.2</c:v>
                </c:pt>
              </c:numCache>
            </c:numRef>
          </c:val>
        </c:ser>
        <c:dLbls>
          <c:txPr>
            <a:bodyPr/>
            <a:lstStyle/>
            <a:p>
              <a:pPr>
                <a:defRPr sz="900"/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</a:p>
        </c:txPr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rPr sz="1300"/>
              <a:t>类型影片数量Top8</a:t>
            </a:r>
          </a:p>
        </c:rich>
      </c:tx>
      <c:layout/>
      <c:overlay val="0"/>
    </c:title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类型影片数量Top8</c:v>
                </c:pt>
              </c:strCache>
            </c:strRef>
          </c:tx>
          <c:spPr>
            <a:solidFill>
              <a:srgbClr val="2C70B4"/>
            </a:solidFill>
          </c:spPr>
          <c:cat>
            <c:strRef>
              <c:f>Sheet1!$A$2:$A$9</c:f>
              <c:strCache>
                <c:ptCount val="8"/>
                <c:pt idx="0">
                  <c:v>动作</c:v>
                </c:pt>
                <c:pt idx="1">
                  <c:v>惊悚</c:v>
                </c:pt>
                <c:pt idx="2">
                  <c:v>犯罪</c:v>
                </c:pt>
                <c:pt idx="3">
                  <c:v>悬疑</c:v>
                </c:pt>
                <c:pt idx="4">
                  <c:v>喜剧</c:v>
                </c:pt>
                <c:pt idx="5">
                  <c:v>动画</c:v>
                </c:pt>
                <c:pt idx="6">
                  <c:v>冒险</c:v>
                </c:pt>
                <c:pt idx="7">
                  <c:v>剧情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6</c:v>
                </c:pt>
                <c:pt idx="6">
                  <c:v>6</c:v>
                </c:pt>
                <c:pt idx="7">
                  <c:v>17</c:v>
                </c:pt>
              </c:numCache>
            </c:numRef>
          </c:val>
        </c:ser>
        <c:dLbls>
          <c:txPr>
            <a:bodyPr/>
            <a:lstStyle/>
            <a:p>
              <a:pPr>
                <a:defRPr sz="900"/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</a:p>
        </c:txPr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r>
              <a:t>制片地区数量分布</a:t>
            </a:r>
          </a:p>
        </c:rich>
      </c:tx>
      <c:layout/>
      <c:overlay val="0"/>
    </c:title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制片地区数量分布</c:v>
                </c:pt>
              </c:strCache>
            </c:strRef>
          </c:tx>
          <c:cat>
            <c:strRef>
              <c:f>Sheet1!$A$2:$A$7</c:f>
              <c:strCache>
                <c:ptCount val="6"/>
                <c:pt idx="0">
                  <c:v>中国大陆</c:v>
                </c:pt>
                <c:pt idx="1">
                  <c:v>美国</c:v>
                </c:pt>
                <c:pt idx="2">
                  <c:v>中国台湾</c:v>
                </c:pt>
                <c:pt idx="3">
                  <c:v>中国香港</c:v>
                </c:pt>
                <c:pt idx="4">
                  <c:v>英国</c:v>
                </c:pt>
                <c:pt idx="5">
                  <c:v>爱尔兰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17</c:v>
                </c:pt>
                <c:pt idx="1">
                  <c:v>7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dLbls>
          <c:txPr>
            <a:bodyPr/>
            <a:lstStyle/>
            <a:p>
              <a:pPr>
                <a:defRPr sz="900"/>
              </a:pPr>
            </a:p>
          </c:txPr>
          <c:dLblPos val="bestFit"/>
          <c:showLegendKey val="0"/>
          <c:showVal val="1"/>
          <c:showCatName val="0"/>
          <c:showSerName val="0"/>
          <c:showPercent val="1"/>
          <c:showBubbleSize val="0"/>
          <c:showLeaderLines val="1"/>
        </c:dLbls>
      </c:pieChart>
    </c:plotArea>
    <c:legend>
      <c:overlay val="0"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rPr sz="1300"/>
              <a:t>地区总票房Top4（下限口径）</a:t>
            </a:r>
          </a:p>
        </c:rich>
      </c:tx>
      <c:layout/>
      <c:overlay val="0"/>
    </c:title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地区总票房Top4（下限口径）</c:v>
                </c:pt>
              </c:strCache>
            </c:strRef>
          </c:tx>
          <c:spPr>
            <a:solidFill>
              <a:srgbClr val="E6A840"/>
            </a:solidFill>
          </c:spPr>
          <c:cat>
            <c:strRef>
              <c:f>Sheet1!$A$2:$A$5</c:f>
              <c:strCache>
                <c:ptCount val="4"/>
                <c:pt idx="0">
                  <c:v>中国香港</c:v>
                </c:pt>
                <c:pt idx="1">
                  <c:v>中国台湾</c:v>
                </c:pt>
                <c:pt idx="2">
                  <c:v>美国</c:v>
                </c:pt>
                <c:pt idx="3">
                  <c:v>中国大陆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5000.0</c:v>
                </c:pt>
                <c:pt idx="1">
                  <c:v>0</c:v>
                </c:pt>
                <c:pt idx="2">
                  <c:v>5000.0</c:v>
                </c:pt>
                <c:pt idx="3">
                  <c:v>209868.69</c:v>
                </c:pt>
              </c:numCache>
            </c:numRef>
          </c:val>
        </c:ser>
        <c:dLbls>
          <c:txPr>
            <a:bodyPr/>
            <a:lstStyle/>
            <a:p>
              <a:pPr>
                <a:defRPr sz="900"/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</a:p>
        </c:txPr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</a:p>
        </c:txPr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3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4.xml"/><Relationship Id="rId3" Type="http://schemas.openxmlformats.org/officeDocument/2006/relationships/chart" Target="../charts/chart5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0000" y="450000"/>
            <a:ext cx="6480000" cy="432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3200" b="1">
                <a:solidFill>
                  <a:srgbClr val="193153"/>
                </a:solidFill>
                <a:latin typeface="Microsoft YaHei"/>
              </a:rPr>
              <a:t>2026年5月新片数据分析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8000" y="917999"/>
            <a:ext cx="5760000" cy="251999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400" b="0">
                <a:solidFill>
                  <a:srgbClr val="606975"/>
                </a:solidFill>
                <a:latin typeface="Microsoft YaHei"/>
              </a:rPr>
              <a:t>基于 codex.xlsx 清洗后的30部影片样本</a:t>
            </a:r>
          </a:p>
        </p:txBody>
      </p:sp>
      <p:sp>
        <p:nvSpPr>
          <p:cNvPr id="4" name="Rectangle 3"/>
          <p:cNvSpPr/>
          <p:nvPr/>
        </p:nvSpPr>
        <p:spPr>
          <a:xfrm>
            <a:off x="486000" y="1854000"/>
            <a:ext cx="1944000" cy="792000"/>
          </a:xfrm>
          <a:prstGeom prst="rect">
            <a:avLst/>
          </a:prstGeom>
          <a:solidFill>
            <a:srgbClr val="F4F7FB"/>
          </a:solidFill>
          <a:ln>
            <a:solidFill>
              <a:srgbClr val="DAE2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12000" y="1980000"/>
            <a:ext cx="1692000" cy="27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200" b="1">
                <a:solidFill>
                  <a:srgbClr val="2C70B4"/>
                </a:solidFill>
                <a:latin typeface="Microsoft YaHei"/>
              </a:rPr>
              <a:t>30部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000" y="2304000"/>
            <a:ext cx="1692000" cy="198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000" b="0">
                <a:solidFill>
                  <a:srgbClr val="606975"/>
                </a:solidFill>
                <a:latin typeface="Microsoft YaHei"/>
              </a:rPr>
              <a:t>清洗后有效记录</a:t>
            </a:r>
          </a:p>
        </p:txBody>
      </p:sp>
      <p:sp>
        <p:nvSpPr>
          <p:cNvPr id="7" name="Rectangle 6"/>
          <p:cNvSpPr/>
          <p:nvPr/>
        </p:nvSpPr>
        <p:spPr>
          <a:xfrm>
            <a:off x="2574000" y="1854000"/>
            <a:ext cx="2304000" cy="792000"/>
          </a:xfrm>
          <a:prstGeom prst="rect">
            <a:avLst/>
          </a:prstGeom>
          <a:solidFill>
            <a:srgbClr val="F4F7FB"/>
          </a:solidFill>
          <a:ln>
            <a:solidFill>
              <a:srgbClr val="DAE2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2700000" y="1980000"/>
            <a:ext cx="2052000" cy="27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200" b="1">
                <a:solidFill>
                  <a:srgbClr val="CD3737"/>
                </a:solidFill>
                <a:latin typeface="Microsoft YaHei"/>
              </a:rPr>
              <a:t>214,868.69万元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00000" y="2304000"/>
            <a:ext cx="2052000" cy="198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000" b="0">
                <a:solidFill>
                  <a:srgbClr val="606975"/>
                </a:solidFill>
                <a:latin typeface="Microsoft YaHei"/>
              </a:rPr>
              <a:t>可确认下限总票房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04000" y="1854000"/>
            <a:ext cx="1944000" cy="792000"/>
          </a:xfrm>
          <a:prstGeom prst="rect">
            <a:avLst/>
          </a:prstGeom>
          <a:solidFill>
            <a:srgbClr val="F4F7FB"/>
          </a:solidFill>
          <a:ln>
            <a:solidFill>
              <a:srgbClr val="DAE2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130000" y="1980000"/>
            <a:ext cx="1692000" cy="27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200" b="1">
                <a:solidFill>
                  <a:srgbClr val="3C9169"/>
                </a:solidFill>
                <a:latin typeface="Microsoft YaHei"/>
              </a:rPr>
              <a:t>17部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30000" y="2304000"/>
            <a:ext cx="1692000" cy="198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000" b="0">
                <a:solidFill>
                  <a:srgbClr val="606975"/>
                </a:solidFill>
                <a:latin typeface="Microsoft YaHei"/>
              </a:rPr>
              <a:t>有评分影片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6000" y="4662000"/>
            <a:ext cx="7200000" cy="198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000" b="0">
                <a:solidFill>
                  <a:srgbClr val="606975"/>
                </a:solidFill>
                <a:latin typeface="Microsoft YaHei"/>
              </a:rPr>
              <a:t>票房含精确值与 &gt;= 下限值；缺失值不补数。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96000" y="234000"/>
            <a:ext cx="8640000" cy="36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600" b="1">
                <a:solidFill>
                  <a:srgbClr val="193153"/>
                </a:solidFill>
                <a:latin typeface="Microsoft YaHei"/>
              </a:rPr>
              <a:t>核心结论：票房头部集中，口碑并非完全同步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3999" y="594000"/>
            <a:ext cx="8280000" cy="216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100" b="0">
                <a:solidFill>
                  <a:srgbClr val="606975"/>
                </a:solidFill>
                <a:latin typeface="Microsoft YaHei"/>
              </a:rPr>
              <a:t>同一指标与 Excel/Word 保持一致</a:t>
            </a:r>
          </a:p>
        </p:txBody>
      </p:sp>
      <p:sp>
        <p:nvSpPr>
          <p:cNvPr id="4" name="Rectangle 3"/>
          <p:cNvSpPr/>
          <p:nvPr/>
        </p:nvSpPr>
        <p:spPr>
          <a:xfrm>
            <a:off x="403200" y="810000"/>
            <a:ext cx="8820000" cy="14400"/>
          </a:xfrm>
          <a:prstGeom prst="rect">
            <a:avLst/>
          </a:prstGeom>
          <a:solidFill>
            <a:srgbClr val="D2DA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32000" y="1080000"/>
            <a:ext cx="2592000" cy="792000"/>
          </a:xfrm>
          <a:prstGeom prst="rect">
            <a:avLst/>
          </a:prstGeom>
          <a:solidFill>
            <a:srgbClr val="F4F7FB"/>
          </a:solidFill>
          <a:ln>
            <a:solidFill>
              <a:srgbClr val="DAE2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57999" y="1206000"/>
            <a:ext cx="2340000" cy="27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200" b="1">
                <a:solidFill>
                  <a:srgbClr val="CD3737"/>
                </a:solidFill>
                <a:latin typeface="Microsoft YaHei"/>
              </a:rPr>
              <a:t>给阿嬷的情书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7999" y="1530000"/>
            <a:ext cx="2340000" cy="198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000" b="0">
                <a:solidFill>
                  <a:srgbClr val="606975"/>
                </a:solidFill>
                <a:latin typeface="Microsoft YaHei"/>
              </a:rPr>
              <a:t>票房Top1</a:t>
            </a:r>
          </a:p>
        </p:txBody>
      </p:sp>
      <p:sp>
        <p:nvSpPr>
          <p:cNvPr id="8" name="Rectangle 7"/>
          <p:cNvSpPr/>
          <p:nvPr/>
        </p:nvSpPr>
        <p:spPr>
          <a:xfrm>
            <a:off x="3240000" y="1080000"/>
            <a:ext cx="2772000" cy="792000"/>
          </a:xfrm>
          <a:prstGeom prst="rect">
            <a:avLst/>
          </a:prstGeom>
          <a:solidFill>
            <a:srgbClr val="F4F7FB"/>
          </a:solidFill>
          <a:ln>
            <a:solidFill>
              <a:srgbClr val="DAE2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366000" y="1206000"/>
            <a:ext cx="2520000" cy="27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200" b="1">
                <a:solidFill>
                  <a:srgbClr val="3C9169"/>
                </a:solidFill>
                <a:latin typeface="Microsoft YaHei"/>
              </a:rPr>
              <a:t>给阿嬷的情书 9.2分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66000" y="1530000"/>
            <a:ext cx="2520000" cy="198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000" b="0">
                <a:solidFill>
                  <a:srgbClr val="606975"/>
                </a:solidFill>
                <a:latin typeface="Microsoft YaHei"/>
              </a:rPr>
              <a:t>评分Top1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28000" y="1080000"/>
            <a:ext cx="2160000" cy="792000"/>
          </a:xfrm>
          <a:prstGeom prst="rect">
            <a:avLst/>
          </a:prstGeom>
          <a:solidFill>
            <a:srgbClr val="F4F7FB"/>
          </a:solidFill>
          <a:ln>
            <a:solidFill>
              <a:srgbClr val="DAE2E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354000" y="1206000"/>
            <a:ext cx="1908000" cy="27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200" b="1">
                <a:solidFill>
                  <a:srgbClr val="606975"/>
                </a:solidFill>
                <a:latin typeface="Microsoft YaHei"/>
              </a:rPr>
              <a:t>22部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54000" y="1530000"/>
            <a:ext cx="1908000" cy="198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000" b="0">
                <a:solidFill>
                  <a:srgbClr val="606975"/>
                </a:solidFill>
                <a:latin typeface="Microsoft YaHei"/>
              </a:rPr>
              <a:t>票房缺失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6000" y="2250000"/>
            <a:ext cx="8100000" cy="169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600">
                <a:solidFill>
                  <a:srgbClr val="1E2228"/>
                </a:solidFill>
                <a:latin typeface="Microsoft YaHei"/>
              </a:defRPr>
            </a:pPr>
            <a:r>
              <a:t>《给阿嬷的情书》同时拿下票房与评分第一，形成口碑和商业表现共振。</a:t>
            </a:r>
          </a:p>
          <a:p>
            <a:pPr>
              <a:spcAft>
                <a:spcPts val="800"/>
              </a:spcAft>
              <a:defRPr sz="1600">
                <a:solidFill>
                  <a:srgbClr val="1E2228"/>
                </a:solidFill>
                <a:latin typeface="Microsoft YaHei"/>
              </a:defRPr>
            </a:pPr>
            <a:r>
              <a:t>《错过了，遗憾吗？》票房下限进入前三，但评分仅4.5分，显示短期票房不等于口碑优势。</a:t>
            </a:r>
          </a:p>
          <a:p>
            <a:pPr>
              <a:spcAft>
                <a:spcPts val="800"/>
              </a:spcAft>
              <a:defRPr sz="1600">
                <a:solidFill>
                  <a:srgbClr val="1E2228"/>
                </a:solidFill>
                <a:latin typeface="Microsoft YaHei"/>
              </a:defRPr>
            </a:pPr>
            <a:r>
              <a:t>22部影片缺少公开票房，整体规模只能按保守下限观察。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96000" y="234000"/>
            <a:ext cx="8640000" cy="36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600" b="1">
                <a:solidFill>
                  <a:srgbClr val="193153"/>
                </a:solidFill>
                <a:latin typeface="Microsoft YaHei"/>
              </a:rPr>
              <a:t>票房榜：头部影片贡献最明显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3999" y="594000"/>
            <a:ext cx="8280000" cy="216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100" b="0">
                <a:solidFill>
                  <a:srgbClr val="606975"/>
                </a:solidFill>
                <a:latin typeface="Microsoft YaHei"/>
              </a:rPr>
              <a:t>单位：万元；&gt;=数据按可确认下限计入</a:t>
            </a:r>
          </a:p>
        </p:txBody>
      </p:sp>
      <p:sp>
        <p:nvSpPr>
          <p:cNvPr id="4" name="Rectangle 3"/>
          <p:cNvSpPr/>
          <p:nvPr/>
        </p:nvSpPr>
        <p:spPr>
          <a:xfrm>
            <a:off x="403200" y="810000"/>
            <a:ext cx="8820000" cy="14400"/>
          </a:xfrm>
          <a:prstGeom prst="rect">
            <a:avLst/>
          </a:prstGeom>
          <a:solidFill>
            <a:srgbClr val="D2DA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450000" y="1007999"/>
          <a:ext cx="5832000" cy="3384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88000" y="1116000"/>
            <a:ext cx="2592000" cy="2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300">
                <a:solidFill>
                  <a:srgbClr val="1E2228"/>
                </a:solidFill>
                <a:latin typeface="Microsoft YaHei"/>
              </a:defRPr>
            </a:pPr>
            <a:r>
              <a:t>Top1：给阿嬷的情书，137,461.00万元，精确口径。</a:t>
            </a:r>
          </a:p>
          <a:p>
            <a:pPr>
              <a:spcAft>
                <a:spcPts val="800"/>
              </a:spcAft>
              <a:defRPr sz="1300">
                <a:solidFill>
                  <a:srgbClr val="1E2228"/>
                </a:solidFill>
                <a:latin typeface="Microsoft YaHei"/>
              </a:defRPr>
            </a:pPr>
            <a:r>
              <a:t>Top2：消失的人，48,260.00万元，精确口径。</a:t>
            </a:r>
          </a:p>
          <a:p>
            <a:pPr>
              <a:spcAft>
                <a:spcPts val="800"/>
              </a:spcAft>
              <a:defRPr sz="1300">
                <a:solidFill>
                  <a:srgbClr val="1E2228"/>
                </a:solidFill>
                <a:latin typeface="Microsoft YaHei"/>
              </a:defRPr>
            </a:pPr>
            <a:r>
              <a:t>榜单含下限口径影片，真实排序可能随后续披露微调。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96000" y="234000"/>
            <a:ext cx="8640000" cy="36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600" b="1">
                <a:solidFill>
                  <a:srgbClr val="193153"/>
                </a:solidFill>
                <a:latin typeface="Microsoft YaHei"/>
              </a:rPr>
              <a:t>评分榜：高口碑集中在家庭剧情与经典影片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3999" y="594000"/>
            <a:ext cx="8280000" cy="216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100" b="0">
                <a:solidFill>
                  <a:srgbClr val="606975"/>
                </a:solidFill>
                <a:latin typeface="Microsoft YaHei"/>
              </a:rPr>
              <a:t>评分Top5均来自真实评分字段</a:t>
            </a:r>
          </a:p>
        </p:txBody>
      </p:sp>
      <p:sp>
        <p:nvSpPr>
          <p:cNvPr id="4" name="Rectangle 3"/>
          <p:cNvSpPr/>
          <p:nvPr/>
        </p:nvSpPr>
        <p:spPr>
          <a:xfrm>
            <a:off x="403200" y="810000"/>
            <a:ext cx="8820000" cy="14400"/>
          </a:xfrm>
          <a:prstGeom prst="rect">
            <a:avLst/>
          </a:prstGeom>
          <a:solidFill>
            <a:srgbClr val="D2DA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450000" y="1007999"/>
          <a:ext cx="5832000" cy="3384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88000" y="1116000"/>
            <a:ext cx="2592000" cy="27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300">
                <a:solidFill>
                  <a:srgbClr val="1E2228"/>
                </a:solidFill>
                <a:latin typeface="Microsoft YaHei"/>
              </a:defRPr>
            </a:pPr>
            <a:r>
              <a:t>最高评分：给阿嬷的情书，9.2分。</a:t>
            </a:r>
          </a:p>
          <a:p>
            <a:pPr>
              <a:spcAft>
                <a:spcPts val="800"/>
              </a:spcAft>
              <a:defRPr sz="1300">
                <a:solidFill>
                  <a:srgbClr val="1E2228"/>
                </a:solidFill>
                <a:latin typeface="Microsoft YaHei"/>
              </a:defRPr>
            </a:pPr>
            <a:r>
              <a:t>评分人数存在缺失，口碑稳定性仍需结合样本量观察。</a:t>
            </a:r>
          </a:p>
          <a:p>
            <a:pPr>
              <a:spcAft>
                <a:spcPts val="800"/>
              </a:spcAft>
              <a:defRPr sz="1300">
                <a:solidFill>
                  <a:srgbClr val="1E2228"/>
                </a:solidFill>
                <a:latin typeface="Microsoft YaHei"/>
              </a:defRPr>
            </a:pPr>
            <a:r>
              <a:t>部分高分影片未披露票房，无法直接证明商业转化。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96000" y="234000"/>
            <a:ext cx="8640000" cy="36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600" b="1">
                <a:solidFill>
                  <a:srgbClr val="193153"/>
                </a:solidFill>
                <a:latin typeface="Microsoft YaHei"/>
              </a:rPr>
              <a:t>类型分布：剧情覆盖最广，动画/冒险供给活跃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3999" y="594000"/>
            <a:ext cx="8280000" cy="216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100" b="0">
                <a:solidFill>
                  <a:srgbClr val="606975"/>
                </a:solidFill>
                <a:latin typeface="Microsoft YaHei"/>
              </a:rPr>
              <a:t>多类型影片按每个类型标签分别计数</a:t>
            </a:r>
          </a:p>
        </p:txBody>
      </p:sp>
      <p:sp>
        <p:nvSpPr>
          <p:cNvPr id="4" name="Rectangle 3"/>
          <p:cNvSpPr/>
          <p:nvPr/>
        </p:nvSpPr>
        <p:spPr>
          <a:xfrm>
            <a:off x="403200" y="810000"/>
            <a:ext cx="8820000" cy="14400"/>
          </a:xfrm>
          <a:prstGeom prst="rect">
            <a:avLst/>
          </a:prstGeom>
          <a:solidFill>
            <a:srgbClr val="D2DA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432000" y="1007999"/>
          <a:ext cx="6120000" cy="3420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40000" y="1080000"/>
            <a:ext cx="2268000" cy="273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300">
                <a:solidFill>
                  <a:srgbClr val="1E2228"/>
                </a:solidFill>
                <a:latin typeface="Microsoft YaHei"/>
              </a:defRPr>
            </a:pPr>
            <a:r>
              <a:t>剧情类17部，是样本中最基础的供给底盘。</a:t>
            </a:r>
          </a:p>
          <a:p>
            <a:pPr>
              <a:spcAft>
                <a:spcPts val="800"/>
              </a:spcAft>
              <a:defRPr sz="1300">
                <a:solidFill>
                  <a:srgbClr val="1E2228"/>
                </a:solidFill>
                <a:latin typeface="Microsoft YaHei"/>
              </a:defRPr>
            </a:pPr>
            <a:r>
              <a:t>动画、冒险均为6部，家庭观影和青少年向内容较活跃。</a:t>
            </a:r>
          </a:p>
          <a:p>
            <a:pPr>
              <a:spcAft>
                <a:spcPts val="800"/>
              </a:spcAft>
              <a:defRPr sz="1300">
                <a:solidFill>
                  <a:srgbClr val="1E2228"/>
                </a:solidFill>
                <a:latin typeface="Microsoft YaHei"/>
              </a:defRPr>
            </a:pPr>
            <a:r>
              <a:t>类型均值受样本量影响较大，单片爆款会显著拉高平均票房。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96000" y="234000"/>
            <a:ext cx="8640000" cy="36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600" b="1">
                <a:solidFill>
                  <a:srgbClr val="193153"/>
                </a:solidFill>
                <a:latin typeface="Microsoft YaHei"/>
              </a:rPr>
              <a:t>地区分布：中国大陆数量与票房贡献均居首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3999" y="594000"/>
            <a:ext cx="8280000" cy="216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100" b="0">
                <a:solidFill>
                  <a:srgbClr val="606975"/>
                </a:solidFill>
                <a:latin typeface="Microsoft YaHei"/>
              </a:rPr>
              <a:t>合拍片按地区标签分别计数，非互斥口径</a:t>
            </a:r>
          </a:p>
        </p:txBody>
      </p:sp>
      <p:sp>
        <p:nvSpPr>
          <p:cNvPr id="4" name="Rectangle 3"/>
          <p:cNvSpPr/>
          <p:nvPr/>
        </p:nvSpPr>
        <p:spPr>
          <a:xfrm>
            <a:off x="403200" y="810000"/>
            <a:ext cx="8820000" cy="14400"/>
          </a:xfrm>
          <a:prstGeom prst="rect">
            <a:avLst/>
          </a:prstGeom>
          <a:solidFill>
            <a:srgbClr val="D2DA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graphicFrame>
        <p:nvGraphicFramePr>
          <p:cNvPr id="5" name="Chart 4"/>
          <p:cNvGraphicFramePr>
            <a:graphicFrameLocks noGrp="1"/>
          </p:cNvGraphicFramePr>
          <p:nvPr/>
        </p:nvGraphicFramePr>
        <p:xfrm>
          <a:off x="432000" y="990000"/>
          <a:ext cx="4752000" cy="3384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6" name="Chart 5"/>
          <p:cNvGraphicFramePr>
            <a:graphicFrameLocks noGrp="1"/>
          </p:cNvGraphicFramePr>
          <p:nvPr/>
        </p:nvGraphicFramePr>
        <p:xfrm>
          <a:off x="5184000" y="1116000"/>
          <a:ext cx="3888000" cy="28080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00" y="4086000"/>
            <a:ext cx="3888000" cy="216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900" b="0">
                <a:solidFill>
                  <a:srgbClr val="606975"/>
                </a:solidFill>
                <a:latin typeface="Microsoft YaHei"/>
              </a:rPr>
              <a:t>缺失票房按0显示在图中，仅用于可视化占位；汇总仍以缺失处理。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96000" y="234000"/>
            <a:ext cx="8640000" cy="360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2600" b="1">
                <a:solidFill>
                  <a:srgbClr val="193153"/>
                </a:solidFill>
                <a:latin typeface="Microsoft YaHei"/>
              </a:rPr>
              <a:t>总结：用保守口径看趋势，等待后续披露校准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3999" y="594000"/>
            <a:ext cx="8280000" cy="216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100" b="0">
                <a:solidFill>
                  <a:srgbClr val="606975"/>
                </a:solidFill>
                <a:latin typeface="Microsoft YaHei"/>
              </a:rPr>
              <a:t>风险提示：缺失较多，不宜外推为完整市场结论</a:t>
            </a:r>
          </a:p>
        </p:txBody>
      </p:sp>
      <p:sp>
        <p:nvSpPr>
          <p:cNvPr id="4" name="Rectangle 3"/>
          <p:cNvSpPr/>
          <p:nvPr/>
        </p:nvSpPr>
        <p:spPr>
          <a:xfrm>
            <a:off x="403200" y="810000"/>
            <a:ext cx="8820000" cy="14400"/>
          </a:xfrm>
          <a:prstGeom prst="rect">
            <a:avLst/>
          </a:prstGeom>
          <a:solidFill>
            <a:srgbClr val="D2DA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20000" y="1080000"/>
            <a:ext cx="7740000" cy="25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defRPr sz="1800">
                <a:solidFill>
                  <a:srgbClr val="1E2228"/>
                </a:solidFill>
                <a:latin typeface="Microsoft YaHei"/>
              </a:defRPr>
            </a:pPr>
            <a:r>
              <a:t>可确认下限总票房为214,868.69万元，主要由少数头部影片贡献。</a:t>
            </a:r>
          </a:p>
          <a:p>
            <a:pPr>
              <a:spcAft>
                <a:spcPts val="800"/>
              </a:spcAft>
              <a:defRPr sz="1800">
                <a:solidFill>
                  <a:srgbClr val="1E2228"/>
                </a:solidFill>
                <a:latin typeface="Microsoft YaHei"/>
              </a:defRPr>
            </a:pPr>
            <a:r>
              <a:t>《给阿嬷的情书》是样本内最强个案：票房第一、评分第一。</a:t>
            </a:r>
          </a:p>
          <a:p>
            <a:pPr>
              <a:spcAft>
                <a:spcPts val="800"/>
              </a:spcAft>
              <a:defRPr sz="1800">
                <a:solidFill>
                  <a:srgbClr val="1E2228"/>
                </a:solidFill>
                <a:latin typeface="Microsoft YaHei"/>
              </a:defRPr>
            </a:pPr>
            <a:r>
              <a:t>票房和口碑存在分离案例，短期商业热度不能替代长期口碑判断。</a:t>
            </a:r>
          </a:p>
          <a:p>
            <a:pPr>
              <a:spcAft>
                <a:spcPts val="800"/>
              </a:spcAft>
              <a:defRPr sz="1800">
                <a:solidFill>
                  <a:srgbClr val="1E2228"/>
                </a:solidFill>
                <a:latin typeface="Microsoft YaHei"/>
              </a:defRPr>
            </a:pPr>
            <a:r>
              <a:t>后续建议补齐精确票房、评分人数和连续日表现，再做排片或宣发复盘。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00" y="4248000"/>
            <a:ext cx="7920000" cy="324000"/>
          </a:xfrm>
          <a:prstGeom prst="rect">
            <a:avLst/>
          </a:prstGeom>
          <a:noFill/>
        </p:spPr>
        <p:txBody>
          <a:bodyPr wrap="square" lIns="18000" rIns="18000" anchor="t">
            <a:spAutoFit/>
          </a:bodyPr>
          <a:lstStyle/>
          <a:p>
            <a:r>
              <a:rPr sz="1500" b="1">
                <a:solidFill>
                  <a:srgbClr val="CD3737"/>
                </a:solidFill>
                <a:latin typeface="Microsoft YaHei"/>
              </a:rPr>
              <a:t>一句话风险提示：当前结论受票房与评分缺失影响较大，只适合作为样本内趋势判断。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